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ppins"/>
      <p:regular r:id="rId22"/>
      <p:bold r:id="rId23"/>
      <p:italic r:id="rId24"/>
      <p:boldItalic r:id="rId25"/>
    </p:embeddedFont>
    <p:embeddedFont>
      <p:font typeface="Quattrocen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regular.fntdata"/><Relationship Id="rId21" Type="http://schemas.openxmlformats.org/officeDocument/2006/relationships/slide" Target="slides/slide16.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regular.fntdata"/><Relationship Id="rId25" Type="http://schemas.openxmlformats.org/officeDocument/2006/relationships/font" Target="fonts/Poppins-boldItalic.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84f1a8260_0_3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2c84f1a8260_0_30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2c84f1a8260_0_30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8637740d2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c8637740d2_0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c8637740d2_0_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84f1a8260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c84f1a8260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c84f1a8260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84f1a8260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c84f1a8260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c8637740d2_0_10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c8637740d2_0_10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c8637740d2_0_1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2c8637740d2_0_1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8637740d2_0_1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c8637740d2_0_1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8637740d2_0_1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c8637740d2_0_1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84f1a8260_0_3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2c84f1a8260_0_3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c84f1a8260_0_3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8637740d2_0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c8637740d2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8637740d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c8637740d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89877942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c898779423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c898779423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898779423_4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c898779423_4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c898779423_4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898779423_4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c898779423_4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8637740d2_0_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c8637740d2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8637740d2_0_3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c8637740d2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50" name="Shape 50"/>
        <p:cNvGrpSpPr/>
        <p:nvPr/>
      </p:nvGrpSpPr>
      <p:grpSpPr>
        <a:xfrm>
          <a:off x="0" y="0"/>
          <a:ext cx="0" cy="0"/>
          <a:chOff x="0" y="0"/>
          <a:chExt cx="0" cy="0"/>
        </a:xfrm>
      </p:grpSpPr>
      <p:sp>
        <p:nvSpPr>
          <p:cNvPr id="51" name="Google Shape;51;p13"/>
          <p:cNvSpPr/>
          <p:nvPr>
            <p:ph idx="2" type="pic"/>
          </p:nvPr>
        </p:nvSpPr>
        <p:spPr>
          <a:xfrm>
            <a:off x="5469639" y="-83121"/>
            <a:ext cx="35601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52" name="Shape 52"/>
        <p:cNvGrpSpPr/>
        <p:nvPr/>
      </p:nvGrpSpPr>
      <p:grpSpPr>
        <a:xfrm>
          <a:off x="0" y="0"/>
          <a:ext cx="0" cy="0"/>
          <a:chOff x="0" y="0"/>
          <a:chExt cx="0" cy="0"/>
        </a:xfrm>
      </p:grpSpPr>
      <p:sp>
        <p:nvSpPr>
          <p:cNvPr id="53" name="Google Shape;53;p14"/>
          <p:cNvSpPr/>
          <p:nvPr>
            <p:ph idx="2" type="pic"/>
          </p:nvPr>
        </p:nvSpPr>
        <p:spPr>
          <a:xfrm>
            <a:off x="4399490" y="560614"/>
            <a:ext cx="4744500" cy="40224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spTree>
      <p:nvGrpSpPr>
        <p:cNvPr id="54" name="Shape 54"/>
        <p:cNvGrpSpPr/>
        <p:nvPr/>
      </p:nvGrpSpPr>
      <p:grpSpPr>
        <a:xfrm>
          <a:off x="0" y="0"/>
          <a:ext cx="0" cy="0"/>
          <a:chOff x="0" y="0"/>
          <a:chExt cx="0" cy="0"/>
        </a:xfrm>
      </p:grpSpPr>
      <p:sp>
        <p:nvSpPr>
          <p:cNvPr id="55" name="Google Shape;55;p15"/>
          <p:cNvSpPr/>
          <p:nvPr>
            <p:ph idx="2" type="pic"/>
          </p:nvPr>
        </p:nvSpPr>
        <p:spPr>
          <a:xfrm>
            <a:off x="0" y="0"/>
            <a:ext cx="9146700" cy="2646600"/>
          </a:xfrm>
          <a:prstGeom prst="rect">
            <a:avLst/>
          </a:prstGeom>
          <a:solidFill>
            <a:srgbClr val="E5E5E5"/>
          </a:solidFill>
          <a:ln>
            <a:noFill/>
          </a:ln>
        </p:spPr>
      </p:sp>
      <p:sp>
        <p:nvSpPr>
          <p:cNvPr id="56" name="Google Shape;56;p15"/>
          <p:cNvSpPr/>
          <p:nvPr/>
        </p:nvSpPr>
        <p:spPr>
          <a:xfrm>
            <a:off x="0" y="1486059"/>
            <a:ext cx="9146665" cy="2646504"/>
          </a:xfrm>
          <a:custGeom>
            <a:rect b="b" l="l" r="r" t="t"/>
            <a:pathLst>
              <a:path extrusionOk="0" h="764" w="1627">
                <a:moveTo>
                  <a:pt x="0" y="0"/>
                </a:moveTo>
                <a:lnTo>
                  <a:pt x="0" y="676"/>
                </a:lnTo>
                <a:lnTo>
                  <a:pt x="391" y="676"/>
                </a:lnTo>
                <a:lnTo>
                  <a:pt x="682" y="396"/>
                </a:lnTo>
                <a:lnTo>
                  <a:pt x="1627" y="764"/>
                </a:lnTo>
                <a:lnTo>
                  <a:pt x="1627" y="0"/>
                </a:lnTo>
                <a:lnTo>
                  <a:pt x="0"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57" name="Shape 57"/>
        <p:cNvGrpSpPr/>
        <p:nvPr/>
      </p:nvGrpSpPr>
      <p:grpSpPr>
        <a:xfrm>
          <a:off x="0" y="0"/>
          <a:ext cx="0" cy="0"/>
          <a:chOff x="0" y="0"/>
          <a:chExt cx="0" cy="0"/>
        </a:xfrm>
      </p:grpSpPr>
      <p:sp>
        <p:nvSpPr>
          <p:cNvPr id="58" name="Google Shape;58;p16"/>
          <p:cNvSpPr/>
          <p:nvPr>
            <p:ph idx="2" type="pic"/>
          </p:nvPr>
        </p:nvSpPr>
        <p:spPr>
          <a:xfrm>
            <a:off x="6019149" y="870972"/>
            <a:ext cx="1767300" cy="37959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59" name="Shape 59"/>
        <p:cNvGrpSpPr/>
        <p:nvPr/>
      </p:nvGrpSpPr>
      <p:grpSpPr>
        <a:xfrm>
          <a:off x="0" y="0"/>
          <a:ext cx="0" cy="0"/>
          <a:chOff x="0" y="0"/>
          <a:chExt cx="0" cy="0"/>
        </a:xfrm>
      </p:grpSpPr>
      <p:sp>
        <p:nvSpPr>
          <p:cNvPr id="60" name="Google Shape;60;p17"/>
          <p:cNvSpPr/>
          <p:nvPr>
            <p:ph idx="2" type="pic"/>
          </p:nvPr>
        </p:nvSpPr>
        <p:spPr>
          <a:xfrm>
            <a:off x="4769708" y="1606378"/>
            <a:ext cx="3316800" cy="2157000"/>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1" name="Shape 61"/>
        <p:cNvGrpSpPr/>
        <p:nvPr/>
      </p:nvGrpSpPr>
      <p:grpSpPr>
        <a:xfrm>
          <a:off x="0" y="0"/>
          <a:ext cx="0" cy="0"/>
          <a:chOff x="0" y="0"/>
          <a:chExt cx="0" cy="0"/>
        </a:xfrm>
      </p:grpSpPr>
      <p:sp>
        <p:nvSpPr>
          <p:cNvPr id="62" name="Google Shape;62;p18"/>
          <p:cNvSpPr/>
          <p:nvPr>
            <p:ph idx="2" type="pic"/>
          </p:nvPr>
        </p:nvSpPr>
        <p:spPr>
          <a:xfrm>
            <a:off x="571501" y="553662"/>
            <a:ext cx="3135900" cy="4036200"/>
          </a:xfrm>
          <a:prstGeom prst="roundRect">
            <a:avLst>
              <a:gd fmla="val 3226"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and Content">
  <p:cSld name="55_Title and Content">
    <p:spTree>
      <p:nvGrpSpPr>
        <p:cNvPr id="63" name="Shape 63"/>
        <p:cNvGrpSpPr/>
        <p:nvPr/>
      </p:nvGrpSpPr>
      <p:grpSpPr>
        <a:xfrm>
          <a:off x="0" y="0"/>
          <a:ext cx="0" cy="0"/>
          <a:chOff x="0" y="0"/>
          <a:chExt cx="0" cy="0"/>
        </a:xfrm>
      </p:grpSpPr>
      <p:sp>
        <p:nvSpPr>
          <p:cNvPr id="64" name="Google Shape;64;p19"/>
          <p:cNvSpPr/>
          <p:nvPr>
            <p:ph idx="2" type="pic"/>
          </p:nvPr>
        </p:nvSpPr>
        <p:spPr>
          <a:xfrm>
            <a:off x="4874794" y="557795"/>
            <a:ext cx="3337800" cy="3970800"/>
          </a:xfrm>
          <a:prstGeom prst="rect">
            <a:avLst/>
          </a:prstGeom>
          <a:solidFill>
            <a:srgbClr val="F2F2F2"/>
          </a:solidFill>
          <a:ln>
            <a:noFill/>
          </a:ln>
        </p:spPr>
      </p:sp>
      <p:sp>
        <p:nvSpPr>
          <p:cNvPr id="65" name="Google Shape;65;p1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9"/>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rmAutofit lnSpcReduction="10000"/>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2">
  <p:cSld name="About us 2">
    <p:spTree>
      <p:nvGrpSpPr>
        <p:cNvPr id="68" name="Shape 68"/>
        <p:cNvGrpSpPr/>
        <p:nvPr/>
      </p:nvGrpSpPr>
      <p:grpSpPr>
        <a:xfrm>
          <a:off x="0" y="0"/>
          <a:ext cx="0" cy="0"/>
          <a:chOff x="0" y="0"/>
          <a:chExt cx="0" cy="0"/>
        </a:xfrm>
      </p:grpSpPr>
      <p:sp>
        <p:nvSpPr>
          <p:cNvPr id="69" name="Google Shape;69;p20"/>
          <p:cNvSpPr/>
          <p:nvPr>
            <p:ph idx="2" type="pic"/>
          </p:nvPr>
        </p:nvSpPr>
        <p:spPr>
          <a:xfrm>
            <a:off x="6005768" y="1"/>
            <a:ext cx="3138300" cy="3282000"/>
          </a:xfrm>
          <a:prstGeom prst="rect">
            <a:avLst/>
          </a:prstGeom>
          <a:solidFill>
            <a:srgbClr val="D8D8D8">
              <a:alpha val="24710"/>
            </a:srgbClr>
          </a:solidFill>
          <a:ln>
            <a:noFill/>
          </a:ln>
        </p:spPr>
      </p:sp>
      <p:sp>
        <p:nvSpPr>
          <p:cNvPr id="70" name="Google Shape;70;p20"/>
          <p:cNvSpPr/>
          <p:nvPr>
            <p:ph idx="3" type="pic"/>
          </p:nvPr>
        </p:nvSpPr>
        <p:spPr>
          <a:xfrm>
            <a:off x="2672498" y="0"/>
            <a:ext cx="6471300" cy="5143500"/>
          </a:xfrm>
          <a:prstGeom prst="rect">
            <a:avLst/>
          </a:prstGeom>
          <a:solidFill>
            <a:srgbClr val="D8D8D8">
              <a:alpha val="24710"/>
            </a:srgbClr>
          </a:solidFill>
          <a:ln>
            <a:noFill/>
          </a:ln>
        </p:spPr>
      </p:sp>
      <p:sp>
        <p:nvSpPr>
          <p:cNvPr id="71" name="Google Shape;71;p20"/>
          <p:cNvSpPr/>
          <p:nvPr/>
        </p:nvSpPr>
        <p:spPr>
          <a:xfrm rot="10800000">
            <a:off x="8563498" y="85"/>
            <a:ext cx="580500" cy="6204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21"/>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74" name="Google Shape;74;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21"/>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6" name="Google Shape;76;p21"/>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2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rmAutofit lnSpcReduction="10000"/>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Subhead" showMasterSp="0">
  <p:cSld name="Text + Subhead">
    <p:spTree>
      <p:nvGrpSpPr>
        <p:cNvPr id="78" name="Shape 78"/>
        <p:cNvGrpSpPr/>
        <p:nvPr/>
      </p:nvGrpSpPr>
      <p:grpSpPr>
        <a:xfrm>
          <a:off x="0" y="0"/>
          <a:ext cx="0" cy="0"/>
          <a:chOff x="0" y="0"/>
          <a:chExt cx="0" cy="0"/>
        </a:xfrm>
      </p:grpSpPr>
      <p:sp>
        <p:nvSpPr>
          <p:cNvPr id="79" name="Google Shape;79;p22"/>
          <p:cNvSpPr txBox="1"/>
          <p:nvPr>
            <p:ph idx="1" type="body"/>
          </p:nvPr>
        </p:nvSpPr>
        <p:spPr>
          <a:xfrm>
            <a:off x="469900" y="993071"/>
            <a:ext cx="8229600" cy="507000"/>
          </a:xfrm>
          <a:prstGeom prst="rect">
            <a:avLst/>
          </a:prstGeom>
          <a:noFill/>
          <a:ln>
            <a:noFill/>
          </a:ln>
        </p:spPr>
        <p:txBody>
          <a:bodyPr anchorCtr="0" anchor="ctr" bIns="0" lIns="68575" spcFirstLastPara="1" rIns="68575" wrap="square" tIns="0">
            <a:normAutofit/>
          </a:bodyPr>
          <a:lstStyle>
            <a:lvl1pPr indent="-228600" lvl="0" marL="457200" marR="0" rtl="0" algn="l">
              <a:lnSpc>
                <a:spcPct val="80000"/>
              </a:lnSpc>
              <a:spcBef>
                <a:spcPts val="800"/>
              </a:spcBef>
              <a:spcAft>
                <a:spcPts val="0"/>
              </a:spcAft>
              <a:buClr>
                <a:schemeClr val="lt2"/>
              </a:buClr>
              <a:buSzPts val="1700"/>
              <a:buFont typeface="Arial"/>
              <a:buNone/>
              <a:defRPr b="1" i="0" sz="1700" u="none" cap="none" strike="noStrike">
                <a:solidFill>
                  <a:schemeClr val="lt2"/>
                </a:solidFill>
                <a:latin typeface="Calibri"/>
                <a:ea typeface="Calibri"/>
                <a:cs typeface="Calibri"/>
                <a:sym typeface="Calibri"/>
              </a:defRPr>
            </a:lvl1pPr>
            <a:lvl2pPr indent="-228600" lvl="1" marL="914400" marR="0" rtl="0" algn="l">
              <a:lnSpc>
                <a:spcPct val="90000"/>
              </a:lnSpc>
              <a:spcBef>
                <a:spcPts val="12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0" name="Google Shape;80;p22"/>
          <p:cNvSpPr txBox="1"/>
          <p:nvPr>
            <p:ph type="title"/>
          </p:nvPr>
        </p:nvSpPr>
        <p:spPr>
          <a:xfrm>
            <a:off x="0" y="0"/>
            <a:ext cx="2250000" cy="22500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81" name="Google Shape;81;p22"/>
          <p:cNvSpPr txBox="1"/>
          <p:nvPr>
            <p:ph idx="2" type="body"/>
          </p:nvPr>
        </p:nvSpPr>
        <p:spPr>
          <a:xfrm>
            <a:off x="474840" y="1521620"/>
            <a:ext cx="8229600" cy="31920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2"/>
          <p:cNvSpPr txBox="1"/>
          <p:nvPr>
            <p:ph idx="12" type="sldNum"/>
          </p:nvPr>
        </p:nvSpPr>
        <p:spPr>
          <a:xfrm>
            <a:off x="333375" y="4873229"/>
            <a:ext cx="412800" cy="180900"/>
          </a:xfrm>
          <a:prstGeom prst="rect">
            <a:avLst/>
          </a:prstGeom>
          <a:noFill/>
          <a:ln>
            <a:noFill/>
          </a:ln>
        </p:spPr>
        <p:txBody>
          <a:bodyPr anchorCtr="0" anchor="t" bIns="34275" lIns="68575" spcFirstLastPara="1" rIns="68575" wrap="square" tIns="34275">
            <a:normAutofit fontScale="62500" lnSpcReduction="20000"/>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83" name="Shape 83"/>
        <p:cNvGrpSpPr/>
        <p:nvPr/>
      </p:nvGrpSpPr>
      <p:grpSpPr>
        <a:xfrm>
          <a:off x="0" y="0"/>
          <a:ext cx="0" cy="0"/>
          <a:chOff x="0" y="0"/>
          <a:chExt cx="0" cy="0"/>
        </a:xfrm>
      </p:grpSpPr>
      <p:sp>
        <p:nvSpPr>
          <p:cNvPr id="84" name="Google Shape;84;p23"/>
          <p:cNvSpPr/>
          <p:nvPr>
            <p:ph idx="2" type="pic"/>
          </p:nvPr>
        </p:nvSpPr>
        <p:spPr>
          <a:xfrm>
            <a:off x="1240973" y="711233"/>
            <a:ext cx="2982600" cy="3953400"/>
          </a:xfrm>
          <a:prstGeom prst="rect">
            <a:avLst/>
          </a:prstGeom>
          <a:solidFill>
            <a:schemeClr val="lt1"/>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Title Slide">
  <p:cSld name="53_Title Slide">
    <p:spTree>
      <p:nvGrpSpPr>
        <p:cNvPr id="85" name="Shape 85"/>
        <p:cNvGrpSpPr/>
        <p:nvPr/>
      </p:nvGrpSpPr>
      <p:grpSpPr>
        <a:xfrm>
          <a:off x="0" y="0"/>
          <a:ext cx="0" cy="0"/>
          <a:chOff x="0" y="0"/>
          <a:chExt cx="0" cy="0"/>
        </a:xfrm>
      </p:grpSpPr>
      <p:sp>
        <p:nvSpPr>
          <p:cNvPr id="86" name="Google Shape;86;p24"/>
          <p:cNvSpPr/>
          <p:nvPr/>
        </p:nvSpPr>
        <p:spPr>
          <a:xfrm>
            <a:off x="0" y="4638675"/>
            <a:ext cx="9144000" cy="50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 name="Google Shape;87;p24"/>
          <p:cNvSpPr/>
          <p:nvPr>
            <p:ph idx="2" type="pic"/>
          </p:nvPr>
        </p:nvSpPr>
        <p:spPr>
          <a:xfrm>
            <a:off x="4001230" y="0"/>
            <a:ext cx="5142900" cy="4733700"/>
          </a:xfrm>
          <a:prstGeom prst="rect">
            <a:avLst/>
          </a:prstGeom>
          <a:solidFill>
            <a:srgbClr val="222A35"/>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academic.oup.com/bioinformatics/article/36/4/1234/5566506?login=false" TargetMode="External"/><Relationship Id="rId4" Type="http://schemas.openxmlformats.org/officeDocument/2006/relationships/hyperlink" Target="https://aclanthology.org/2020.smm4h-1.10.pdf" TargetMode="External"/><Relationship Id="rId9" Type="http://schemas.openxmlformats.org/officeDocument/2006/relationships/image" Target="../media/image5.png"/><Relationship Id="rId5" Type="http://schemas.openxmlformats.org/officeDocument/2006/relationships/hyperlink" Target="https://doi.org/10.1109/MysuruCon55714.2022.9972435" TargetMode="External"/><Relationship Id="rId6" Type="http://schemas.openxmlformats.org/officeDocument/2006/relationships/hyperlink" Target="https://www.researchgate.net/publication/378275113_Advancing_COVID-19_Inquiry_Responses_" TargetMode="External"/><Relationship Id="rId7" Type="http://schemas.openxmlformats.org/officeDocument/2006/relationships/hyperlink" Target="https://www.researchgate.net/publication/378275113_Advancing_COVID-19_Inquiry_Responses_" TargetMode="External"/><Relationship Id="rId8" Type="http://schemas.openxmlformats.org/officeDocument/2006/relationships/hyperlink" Target="https://ieeexplore.ieee.org/stamp/stamp.jsp?tp=&amp;arnumber=10335049" TargetMode="External"/></Relationships>
</file>

<file path=ppt/slides/_rels/slide15.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bmcbioinformatics.biomedcentral.com/articles/10.1186/s12859-022-04994-3" TargetMode="External"/><Relationship Id="rId4" Type="http://schemas.openxmlformats.org/officeDocument/2006/relationships/hyperlink" Target="https://arxiv.org/pdf/2310.05421" TargetMode="External"/><Relationship Id="rId9" Type="http://schemas.openxmlformats.org/officeDocument/2006/relationships/image" Target="../media/image5.png"/><Relationship Id="rId5" Type="http://schemas.openxmlformats.org/officeDocument/2006/relationships/hyperlink" Target="https://ieeexplore.ieee.org/stamp/stamp.jsp?tp=&amp;arnumber=8965108" TargetMode="External"/><Relationship Id="rId6" Type="http://schemas.openxmlformats.org/officeDocument/2006/relationships/hyperlink" Target="https://ieeexplore.ieee.org/stamp/stamp.jsp?tp=&amp;arnumber=10246572" TargetMode="External"/><Relationship Id="rId7" Type="http://schemas.openxmlformats.org/officeDocument/2006/relationships/hyperlink" Target="https://ieeexplore.ieee.org/stamp/stamp.jsp?tp=&amp;arnumber=10066979" TargetMode="External"/><Relationship Id="rId8" Type="http://schemas.openxmlformats.org/officeDocument/2006/relationships/hyperlink" Target="https://www.mdpi.com/1999-5903/15/6/19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3.png"/><Relationship Id="rId12"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7.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5"/>
          <p:cNvSpPr/>
          <p:nvPr/>
        </p:nvSpPr>
        <p:spPr>
          <a:xfrm rot="2773480">
            <a:off x="-1084895" y="-855460"/>
            <a:ext cx="3563625" cy="5333861"/>
          </a:xfrm>
          <a:custGeom>
            <a:rect b="b" l="l" r="r" t="t"/>
            <a:pathLst>
              <a:path extrusionOk="0" h="7165317" w="4787245">
                <a:moveTo>
                  <a:pt x="0" y="2570191"/>
                </a:moveTo>
                <a:lnTo>
                  <a:pt x="2467045" y="0"/>
                </a:lnTo>
                <a:lnTo>
                  <a:pt x="4250678" y="0"/>
                </a:lnTo>
                <a:cubicBezTo>
                  <a:pt x="4547016" y="0"/>
                  <a:pt x="4787245" y="240229"/>
                  <a:pt x="4787245" y="536567"/>
                </a:cubicBezTo>
                <a:lnTo>
                  <a:pt x="4787245" y="7165317"/>
                </a:lnTo>
                <a:close/>
              </a:path>
            </a:pathLst>
          </a:custGeom>
          <a:solidFill>
            <a:schemeClr val="accent1">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 name="Google Shape;94;p25"/>
          <p:cNvSpPr/>
          <p:nvPr/>
        </p:nvSpPr>
        <p:spPr>
          <a:xfrm rot="3231582">
            <a:off x="-1403230" y="-255502"/>
            <a:ext cx="4866261" cy="5044487"/>
          </a:xfrm>
          <a:custGeom>
            <a:rect b="b" l="l" r="r" t="t"/>
            <a:pathLst>
              <a:path extrusionOk="0" h="6761499" w="6522609">
                <a:moveTo>
                  <a:pt x="0" y="2702756"/>
                </a:moveTo>
                <a:lnTo>
                  <a:pt x="1984406" y="0"/>
                </a:lnTo>
                <a:lnTo>
                  <a:pt x="5986042" y="0"/>
                </a:lnTo>
                <a:cubicBezTo>
                  <a:pt x="6282380" y="0"/>
                  <a:pt x="6522609" y="240229"/>
                  <a:pt x="6522609" y="536567"/>
                </a:cubicBezTo>
                <a:lnTo>
                  <a:pt x="6522609" y="5406841"/>
                </a:lnTo>
                <a:lnTo>
                  <a:pt x="5527998" y="6761499"/>
                </a:lnTo>
                <a:close/>
              </a:path>
            </a:pathLst>
          </a:custGeom>
          <a:solidFill>
            <a:schemeClr val="accent1">
              <a:alpha val="63919"/>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 name="Google Shape;95;p25"/>
          <p:cNvSpPr/>
          <p:nvPr/>
        </p:nvSpPr>
        <p:spPr>
          <a:xfrm rot="3596924">
            <a:off x="-1770901" y="489301"/>
            <a:ext cx="6141984" cy="4583789"/>
          </a:xfrm>
          <a:custGeom>
            <a:rect b="b" l="l" r="r" t="t"/>
            <a:pathLst>
              <a:path extrusionOk="0" h="6136245" w="8147684">
                <a:moveTo>
                  <a:pt x="0" y="2707245"/>
                </a:moveTo>
                <a:lnTo>
                  <a:pt x="1563029" y="0"/>
                </a:lnTo>
                <a:lnTo>
                  <a:pt x="7611117" y="0"/>
                </a:lnTo>
                <a:cubicBezTo>
                  <a:pt x="7907455" y="0"/>
                  <a:pt x="8147684" y="240229"/>
                  <a:pt x="8147684" y="536567"/>
                </a:cubicBezTo>
                <a:lnTo>
                  <a:pt x="8147684" y="2311043"/>
                </a:lnTo>
                <a:lnTo>
                  <a:pt x="5939202" y="6136245"/>
                </a:lnTo>
                <a:close/>
              </a:path>
            </a:pathLst>
          </a:custGeom>
          <a:solidFill>
            <a:srgbClr val="06AB9A">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6" name="Google Shape;96;p25"/>
          <p:cNvGrpSpPr/>
          <p:nvPr/>
        </p:nvGrpSpPr>
        <p:grpSpPr>
          <a:xfrm>
            <a:off x="33326" y="1308575"/>
            <a:ext cx="3341025" cy="2245927"/>
            <a:chOff x="44434" y="1812514"/>
            <a:chExt cx="4454700" cy="2994569"/>
          </a:xfrm>
        </p:grpSpPr>
        <p:sp>
          <p:nvSpPr>
            <p:cNvPr id="97" name="Google Shape;97;p25"/>
            <p:cNvSpPr txBox="1"/>
            <p:nvPr/>
          </p:nvSpPr>
          <p:spPr>
            <a:xfrm>
              <a:off x="44434" y="1812514"/>
              <a:ext cx="4454700" cy="2555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000">
                  <a:solidFill>
                    <a:schemeClr val="lt1"/>
                  </a:solidFill>
                  <a:latin typeface="Quattrocento Sans"/>
                  <a:ea typeface="Quattrocento Sans"/>
                  <a:cs typeface="Quattrocento Sans"/>
                  <a:sym typeface="Quattrocento Sans"/>
                </a:rPr>
                <a:t>Neural Nets (FirstAidGenie)</a:t>
              </a:r>
              <a:endParaRPr b="1" sz="30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3000">
                  <a:solidFill>
                    <a:schemeClr val="lt1"/>
                  </a:solidFill>
                  <a:latin typeface="Quattrocento Sans"/>
                  <a:ea typeface="Quattrocento Sans"/>
                  <a:cs typeface="Quattrocento Sans"/>
                  <a:sym typeface="Quattrocento Sans"/>
                </a:rPr>
                <a:t> vs </a:t>
              </a:r>
              <a:endParaRPr b="1" sz="30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3000">
                  <a:solidFill>
                    <a:schemeClr val="lt1"/>
                  </a:solidFill>
                  <a:latin typeface="Quattrocento Sans"/>
                  <a:ea typeface="Quattrocento Sans"/>
                  <a:cs typeface="Quattrocento Sans"/>
                  <a:sym typeface="Quattrocento Sans"/>
                </a:rPr>
                <a:t>ChatGPT</a:t>
              </a:r>
              <a:endParaRPr b="1" sz="3000">
                <a:solidFill>
                  <a:schemeClr val="lt1"/>
                </a:solidFill>
                <a:latin typeface="Quattrocento Sans"/>
                <a:ea typeface="Quattrocento Sans"/>
                <a:cs typeface="Quattrocento Sans"/>
                <a:sym typeface="Quattrocento Sans"/>
              </a:endParaRPr>
            </a:p>
          </p:txBody>
        </p:sp>
        <p:sp>
          <p:nvSpPr>
            <p:cNvPr id="98" name="Google Shape;98;p25"/>
            <p:cNvSpPr txBox="1"/>
            <p:nvPr/>
          </p:nvSpPr>
          <p:spPr>
            <a:xfrm>
              <a:off x="237637" y="4283883"/>
              <a:ext cx="4068300" cy="5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Quattrocento Sans"/>
                  <a:ea typeface="Quattrocento Sans"/>
                  <a:cs typeface="Quattrocento Sans"/>
                  <a:sym typeface="Quattrocento Sans"/>
                </a:rPr>
                <a:t>Group No. 03</a:t>
              </a:r>
              <a:endParaRPr sz="2100">
                <a:solidFill>
                  <a:schemeClr val="lt1"/>
                </a:solidFill>
                <a:latin typeface="Quattrocento Sans"/>
                <a:ea typeface="Quattrocento Sans"/>
                <a:cs typeface="Quattrocento Sans"/>
                <a:sym typeface="Quattrocento Sans"/>
              </a:endParaRPr>
            </a:p>
          </p:txBody>
        </p:sp>
      </p:grpSp>
      <p:pic>
        <p:nvPicPr>
          <p:cNvPr id="99" name="Google Shape;99;p25"/>
          <p:cNvPicPr preferRelativeResize="0"/>
          <p:nvPr/>
        </p:nvPicPr>
        <p:blipFill rotWithShape="1">
          <a:blip r:embed="rId3">
            <a:alphaModFix/>
          </a:blip>
          <a:srcRect b="10629" l="11038" r="47897" t="10865"/>
          <a:stretch/>
        </p:blipFill>
        <p:spPr>
          <a:xfrm>
            <a:off x="6786775" y="587250"/>
            <a:ext cx="2112050" cy="4037775"/>
          </a:xfrm>
          <a:prstGeom prst="rect">
            <a:avLst/>
          </a:prstGeom>
          <a:noFill/>
          <a:ln>
            <a:noFill/>
          </a:ln>
        </p:spPr>
      </p:pic>
      <p:pic>
        <p:nvPicPr>
          <p:cNvPr id="100" name="Google Shape;100;p25"/>
          <p:cNvPicPr preferRelativeResize="0"/>
          <p:nvPr/>
        </p:nvPicPr>
        <p:blipFill>
          <a:blip r:embed="rId4">
            <a:alphaModFix/>
          </a:blip>
          <a:stretch>
            <a:fillRect/>
          </a:stretch>
        </p:blipFill>
        <p:spPr>
          <a:xfrm>
            <a:off x="4654175" y="922374"/>
            <a:ext cx="2979600" cy="3764776"/>
          </a:xfrm>
          <a:prstGeom prst="rect">
            <a:avLst/>
          </a:prstGeom>
          <a:noFill/>
          <a:ln>
            <a:noFill/>
          </a:ln>
        </p:spPr>
      </p:pic>
      <p:pic>
        <p:nvPicPr>
          <p:cNvPr id="101" name="Google Shape;101;p25"/>
          <p:cNvPicPr preferRelativeResize="0"/>
          <p:nvPr/>
        </p:nvPicPr>
        <p:blipFill>
          <a:blip r:embed="rId5">
            <a:alphaModFix/>
          </a:blip>
          <a:stretch>
            <a:fillRect/>
          </a:stretch>
        </p:blipFill>
        <p:spPr>
          <a:xfrm flipH="1">
            <a:off x="4724400" y="815000"/>
            <a:ext cx="712325" cy="712325"/>
          </a:xfrm>
          <a:prstGeom prst="rect">
            <a:avLst/>
          </a:prstGeom>
          <a:noFill/>
          <a:ln>
            <a:noFill/>
          </a:ln>
        </p:spPr>
      </p:pic>
      <p:sp>
        <p:nvSpPr>
          <p:cNvPr id="102" name="Google Shape;102;p25"/>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6">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3" name="Google Shape;103;p25"/>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104" name="Google Shape;104;p25"/>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 name="Google Shape;105;p25"/>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a:t>
            </a:r>
            <a:endParaRPr b="1" sz="1200">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3">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2" name="Google Shape;332;p34"/>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333" name="Google Shape;333;p34"/>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34"/>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10</a:t>
            </a:r>
            <a:endParaRPr b="1" sz="1200">
              <a:solidFill>
                <a:schemeClr val="dk1"/>
              </a:solidFill>
              <a:latin typeface="Poppins"/>
              <a:ea typeface="Poppins"/>
              <a:cs typeface="Poppins"/>
              <a:sym typeface="Poppins"/>
            </a:endParaRPr>
          </a:p>
        </p:txBody>
      </p:sp>
      <p:grpSp>
        <p:nvGrpSpPr>
          <p:cNvPr id="335" name="Google Shape;335;p34"/>
          <p:cNvGrpSpPr/>
          <p:nvPr/>
        </p:nvGrpSpPr>
        <p:grpSpPr>
          <a:xfrm>
            <a:off x="1721649" y="1064150"/>
            <a:ext cx="6977472" cy="2055901"/>
            <a:chOff x="705573" y="1718375"/>
            <a:chExt cx="10996803" cy="3984304"/>
          </a:xfrm>
        </p:grpSpPr>
        <p:grpSp>
          <p:nvGrpSpPr>
            <p:cNvPr id="336" name="Google Shape;336;p34"/>
            <p:cNvGrpSpPr/>
            <p:nvPr/>
          </p:nvGrpSpPr>
          <p:grpSpPr>
            <a:xfrm>
              <a:off x="705573" y="1718375"/>
              <a:ext cx="2257500" cy="3984304"/>
              <a:chOff x="705573" y="1718375"/>
              <a:chExt cx="2257500" cy="3984304"/>
            </a:xfrm>
          </p:grpSpPr>
          <p:grpSp>
            <p:nvGrpSpPr>
              <p:cNvPr id="337" name="Google Shape;337;p34"/>
              <p:cNvGrpSpPr/>
              <p:nvPr/>
            </p:nvGrpSpPr>
            <p:grpSpPr>
              <a:xfrm>
                <a:off x="765798" y="1718375"/>
                <a:ext cx="2136900" cy="2102100"/>
                <a:chOff x="826023" y="1718375"/>
                <a:chExt cx="2136900" cy="2102100"/>
              </a:xfrm>
            </p:grpSpPr>
            <p:sp>
              <p:nvSpPr>
                <p:cNvPr id="338" name="Google Shape;338;p34"/>
                <p:cNvSpPr/>
                <p:nvPr/>
              </p:nvSpPr>
              <p:spPr>
                <a:xfrm>
                  <a:off x="826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39" name="Google Shape;339;p34"/>
                <p:cNvSpPr/>
                <p:nvPr/>
              </p:nvSpPr>
              <p:spPr>
                <a:xfrm>
                  <a:off x="1056361"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40" name="Google Shape;340;p34"/>
                <p:cNvSpPr/>
                <p:nvPr/>
              </p:nvSpPr>
              <p:spPr>
                <a:xfrm>
                  <a:off x="1056361" y="1964441"/>
                  <a:ext cx="1682100" cy="1682100"/>
                </a:xfrm>
                <a:prstGeom prst="arc">
                  <a:avLst>
                    <a:gd fmla="val 16200000" name="adj1"/>
                    <a:gd fmla="val 7383100" name="adj2"/>
                  </a:avLst>
                </a:prstGeom>
                <a:solidFill>
                  <a:srgbClr val="D8D8D8"/>
                </a:solidFill>
                <a:ln cap="rnd"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41" name="Google Shape;341;p34"/>
                <p:cNvSpPr/>
                <p:nvPr/>
              </p:nvSpPr>
              <p:spPr>
                <a:xfrm>
                  <a:off x="1343358" y="3426689"/>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42" name="Google Shape;342;p34"/>
              <p:cNvSpPr txBox="1"/>
              <p:nvPr/>
            </p:nvSpPr>
            <p:spPr>
              <a:xfrm>
                <a:off x="705573" y="3897879"/>
                <a:ext cx="2257500" cy="18048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Understanding complicated q</a:t>
                </a:r>
                <a:r>
                  <a:rPr b="1" lang="en">
                    <a:solidFill>
                      <a:srgbClr val="3F3F3F"/>
                    </a:solidFill>
                    <a:latin typeface="Quattrocento Sans"/>
                    <a:ea typeface="Quattrocento Sans"/>
                    <a:cs typeface="Quattrocento Sans"/>
                    <a:sym typeface="Quattrocento Sans"/>
                  </a:rPr>
                  <a:t>uestions</a:t>
                </a:r>
                <a:endParaRPr b="1">
                  <a:solidFill>
                    <a:srgbClr val="3F3F3F"/>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1">
                  <a:solidFill>
                    <a:srgbClr val="3F3F3F"/>
                  </a:solidFill>
                  <a:latin typeface="Quattrocento Sans"/>
                  <a:ea typeface="Quattrocento Sans"/>
                  <a:cs typeface="Quattrocento Sans"/>
                  <a:sym typeface="Quattrocento Sans"/>
                </a:endParaRPr>
              </a:p>
            </p:txBody>
          </p:sp>
        </p:grpSp>
        <p:grpSp>
          <p:nvGrpSpPr>
            <p:cNvPr id="343" name="Google Shape;343;p34"/>
            <p:cNvGrpSpPr/>
            <p:nvPr/>
          </p:nvGrpSpPr>
          <p:grpSpPr>
            <a:xfrm>
              <a:off x="3683396" y="1718375"/>
              <a:ext cx="2136900" cy="3148804"/>
              <a:chOff x="3703021" y="1718375"/>
              <a:chExt cx="2136900" cy="3148804"/>
            </a:xfrm>
          </p:grpSpPr>
          <p:grpSp>
            <p:nvGrpSpPr>
              <p:cNvPr id="344" name="Google Shape;344;p34"/>
              <p:cNvGrpSpPr/>
              <p:nvPr/>
            </p:nvGrpSpPr>
            <p:grpSpPr>
              <a:xfrm>
                <a:off x="3703021" y="1718375"/>
                <a:ext cx="2136900" cy="2102100"/>
                <a:chOff x="3703023" y="1718375"/>
                <a:chExt cx="2136900" cy="2102100"/>
              </a:xfrm>
            </p:grpSpPr>
            <p:sp>
              <p:nvSpPr>
                <p:cNvPr id="345" name="Google Shape;345;p34"/>
                <p:cNvSpPr/>
                <p:nvPr/>
              </p:nvSpPr>
              <p:spPr>
                <a:xfrm>
                  <a:off x="3703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46" name="Google Shape;346;p34"/>
                <p:cNvSpPr/>
                <p:nvPr/>
              </p:nvSpPr>
              <p:spPr>
                <a:xfrm>
                  <a:off x="3909815"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47" name="Google Shape;347;p34"/>
                <p:cNvSpPr/>
                <p:nvPr/>
              </p:nvSpPr>
              <p:spPr>
                <a:xfrm>
                  <a:off x="3909815" y="1964441"/>
                  <a:ext cx="1682100" cy="1682100"/>
                </a:xfrm>
                <a:prstGeom prst="arc">
                  <a:avLst>
                    <a:gd fmla="val 16200000" name="adj1"/>
                    <a:gd fmla="val 12860500" name="adj2"/>
                  </a:avLst>
                </a:prstGeom>
                <a:solidFill>
                  <a:srgbClr val="D8D8D8"/>
                </a:solidFill>
                <a:ln cap="rnd"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48" name="Google Shape;348;p34"/>
                <p:cNvSpPr/>
                <p:nvPr/>
              </p:nvSpPr>
              <p:spPr>
                <a:xfrm>
                  <a:off x="4027280" y="2155916"/>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49" name="Google Shape;349;p34"/>
              <p:cNvSpPr txBox="1"/>
              <p:nvPr/>
            </p:nvSpPr>
            <p:spPr>
              <a:xfrm>
                <a:off x="3787688" y="3897879"/>
                <a:ext cx="1967700" cy="969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Accuracy in the answers</a:t>
                </a:r>
                <a:endParaRPr b="1">
                  <a:solidFill>
                    <a:srgbClr val="3F3F3F"/>
                  </a:solidFill>
                  <a:latin typeface="Quattrocento Sans"/>
                  <a:ea typeface="Quattrocento Sans"/>
                  <a:cs typeface="Quattrocento Sans"/>
                  <a:sym typeface="Quattrocento Sans"/>
                </a:endParaRPr>
              </a:p>
            </p:txBody>
          </p:sp>
        </p:grpSp>
        <p:grpSp>
          <p:nvGrpSpPr>
            <p:cNvPr id="350" name="Google Shape;350;p34"/>
            <p:cNvGrpSpPr/>
            <p:nvPr/>
          </p:nvGrpSpPr>
          <p:grpSpPr>
            <a:xfrm>
              <a:off x="6577360" y="1718375"/>
              <a:ext cx="2184300" cy="2731204"/>
              <a:chOff x="6571646" y="1718375"/>
              <a:chExt cx="2184300" cy="2731204"/>
            </a:xfrm>
          </p:grpSpPr>
          <p:grpSp>
            <p:nvGrpSpPr>
              <p:cNvPr id="351" name="Google Shape;351;p34"/>
              <p:cNvGrpSpPr/>
              <p:nvPr/>
            </p:nvGrpSpPr>
            <p:grpSpPr>
              <a:xfrm>
                <a:off x="6595281" y="1718375"/>
                <a:ext cx="2136900" cy="2102100"/>
                <a:chOff x="6580023" y="1718375"/>
                <a:chExt cx="2136900" cy="2102100"/>
              </a:xfrm>
            </p:grpSpPr>
            <p:sp>
              <p:nvSpPr>
                <p:cNvPr id="352" name="Google Shape;352;p34"/>
                <p:cNvSpPr/>
                <p:nvPr/>
              </p:nvSpPr>
              <p:spPr>
                <a:xfrm>
                  <a:off x="6580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53" name="Google Shape;353;p34"/>
                <p:cNvSpPr/>
                <p:nvPr/>
              </p:nvSpPr>
              <p:spPr>
                <a:xfrm>
                  <a:off x="6815956"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54" name="Google Shape;354;p34"/>
                <p:cNvSpPr/>
                <p:nvPr/>
              </p:nvSpPr>
              <p:spPr>
                <a:xfrm>
                  <a:off x="6815956" y="1964441"/>
                  <a:ext cx="1682100" cy="1682100"/>
                </a:xfrm>
                <a:prstGeom prst="arc">
                  <a:avLst>
                    <a:gd fmla="val 16200000" name="adj1"/>
                    <a:gd fmla="val 422055" name="adj2"/>
                  </a:avLst>
                </a:prstGeom>
                <a:solidFill>
                  <a:srgbClr val="D8D8D8"/>
                </a:solidFill>
                <a:ln cap="rnd"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55" name="Google Shape;355;p34"/>
                <p:cNvSpPr/>
                <p:nvPr/>
              </p:nvSpPr>
              <p:spPr>
                <a:xfrm>
                  <a:off x="8379896" y="2934955"/>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56" name="Google Shape;356;p34"/>
              <p:cNvSpPr txBox="1"/>
              <p:nvPr/>
            </p:nvSpPr>
            <p:spPr>
              <a:xfrm>
                <a:off x="6571646" y="3897879"/>
                <a:ext cx="2184300" cy="5517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Calculation cost</a:t>
                </a:r>
                <a:endParaRPr b="1">
                  <a:solidFill>
                    <a:srgbClr val="3F3F3F"/>
                  </a:solidFill>
                  <a:latin typeface="Quattrocento Sans"/>
                  <a:ea typeface="Quattrocento Sans"/>
                  <a:cs typeface="Quattrocento Sans"/>
                  <a:sym typeface="Quattrocento Sans"/>
                </a:endParaRPr>
              </a:p>
            </p:txBody>
          </p:sp>
        </p:grpSp>
        <p:grpSp>
          <p:nvGrpSpPr>
            <p:cNvPr id="357" name="Google Shape;357;p34"/>
            <p:cNvGrpSpPr/>
            <p:nvPr/>
          </p:nvGrpSpPr>
          <p:grpSpPr>
            <a:xfrm>
              <a:off x="9440676" y="1718375"/>
              <a:ext cx="2261700" cy="3148804"/>
              <a:chOff x="9440676" y="1718375"/>
              <a:chExt cx="2261700" cy="3148804"/>
            </a:xfrm>
          </p:grpSpPr>
          <p:grpSp>
            <p:nvGrpSpPr>
              <p:cNvPr id="358" name="Google Shape;358;p34"/>
              <p:cNvGrpSpPr/>
              <p:nvPr/>
            </p:nvGrpSpPr>
            <p:grpSpPr>
              <a:xfrm>
                <a:off x="9503093" y="1718375"/>
                <a:ext cx="2136900" cy="2102100"/>
                <a:chOff x="9457022" y="1718375"/>
                <a:chExt cx="2136900" cy="2102100"/>
              </a:xfrm>
            </p:grpSpPr>
            <p:sp>
              <p:nvSpPr>
                <p:cNvPr id="359" name="Google Shape;359;p34"/>
                <p:cNvSpPr/>
                <p:nvPr/>
              </p:nvSpPr>
              <p:spPr>
                <a:xfrm>
                  <a:off x="9457022"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60" name="Google Shape;360;p34"/>
                <p:cNvSpPr/>
                <p:nvPr/>
              </p:nvSpPr>
              <p:spPr>
                <a:xfrm>
                  <a:off x="9687360"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61" name="Google Shape;361;p34"/>
                <p:cNvSpPr/>
                <p:nvPr/>
              </p:nvSpPr>
              <p:spPr>
                <a:xfrm>
                  <a:off x="9687360" y="1964441"/>
                  <a:ext cx="1682100" cy="1682100"/>
                </a:xfrm>
                <a:prstGeom prst="arc">
                  <a:avLst>
                    <a:gd fmla="val 16200000" name="adj1"/>
                    <a:gd fmla="val 9415164" name="adj2"/>
                  </a:avLst>
                </a:prstGeom>
                <a:solidFill>
                  <a:srgbClr val="D8D8D8"/>
                </a:solidFill>
                <a:ln cap="rnd"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62" name="Google Shape;362;p34"/>
                <p:cNvSpPr/>
                <p:nvPr/>
              </p:nvSpPr>
              <p:spPr>
                <a:xfrm>
                  <a:off x="9640941" y="3040007"/>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63" name="Google Shape;363;p34"/>
              <p:cNvSpPr txBox="1"/>
              <p:nvPr/>
            </p:nvSpPr>
            <p:spPr>
              <a:xfrm>
                <a:off x="9440676" y="3897879"/>
                <a:ext cx="2261700" cy="969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Pre-training Dataset</a:t>
                </a:r>
                <a:endParaRPr b="1">
                  <a:solidFill>
                    <a:srgbClr val="3F3F3F"/>
                  </a:solidFill>
                  <a:latin typeface="Quattrocento Sans"/>
                  <a:ea typeface="Quattrocento Sans"/>
                  <a:cs typeface="Quattrocento Sans"/>
                  <a:sym typeface="Quattrocento Sans"/>
                </a:endParaRPr>
              </a:p>
            </p:txBody>
          </p:sp>
        </p:grpSp>
      </p:grpSp>
      <p:sp>
        <p:nvSpPr>
          <p:cNvPr id="364" name="Google Shape;364;p34"/>
          <p:cNvSpPr txBox="1"/>
          <p:nvPr/>
        </p:nvSpPr>
        <p:spPr>
          <a:xfrm>
            <a:off x="313750" y="212150"/>
            <a:ext cx="40062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Comparison and Analytics</a:t>
            </a:r>
            <a:r>
              <a:rPr b="1" i="0" lang="en" sz="2400">
                <a:solidFill>
                  <a:srgbClr val="002060"/>
                </a:solidFill>
                <a:latin typeface="Quattrocento Sans"/>
                <a:ea typeface="Quattrocento Sans"/>
                <a:cs typeface="Quattrocento Sans"/>
                <a:sym typeface="Quattrocento Sans"/>
              </a:rPr>
              <a:t> </a:t>
            </a:r>
            <a:endParaRPr b="1" sz="2400">
              <a:solidFill>
                <a:srgbClr val="002060"/>
              </a:solidFill>
              <a:latin typeface="Quattrocento Sans"/>
              <a:ea typeface="Quattrocento Sans"/>
              <a:cs typeface="Quattrocento Sans"/>
              <a:sym typeface="Quattrocento Sans"/>
            </a:endParaRPr>
          </a:p>
        </p:txBody>
      </p:sp>
      <p:cxnSp>
        <p:nvCxnSpPr>
          <p:cNvPr id="365" name="Google Shape;365;p34"/>
          <p:cNvCxnSpPr/>
          <p:nvPr/>
        </p:nvCxnSpPr>
        <p:spPr>
          <a:xfrm rot="10800000">
            <a:off x="467702" y="720583"/>
            <a:ext cx="1357200" cy="0"/>
          </a:xfrm>
          <a:prstGeom prst="straightConnector1">
            <a:avLst/>
          </a:prstGeom>
          <a:noFill/>
          <a:ln cap="rnd" cmpd="sng" w="57150">
            <a:solidFill>
              <a:srgbClr val="002060"/>
            </a:solidFill>
            <a:prstDash val="solid"/>
            <a:miter lim="800000"/>
            <a:headEnd len="sm" w="sm" type="none"/>
            <a:tailEnd len="sm" w="sm" type="none"/>
          </a:ln>
        </p:spPr>
      </p:cxnSp>
      <p:grpSp>
        <p:nvGrpSpPr>
          <p:cNvPr id="366" name="Google Shape;366;p34"/>
          <p:cNvGrpSpPr/>
          <p:nvPr/>
        </p:nvGrpSpPr>
        <p:grpSpPr>
          <a:xfrm>
            <a:off x="1721661" y="3120047"/>
            <a:ext cx="6977472" cy="2055657"/>
            <a:chOff x="705573" y="1718375"/>
            <a:chExt cx="10996803" cy="3984604"/>
          </a:xfrm>
        </p:grpSpPr>
        <p:grpSp>
          <p:nvGrpSpPr>
            <p:cNvPr id="367" name="Google Shape;367;p34"/>
            <p:cNvGrpSpPr/>
            <p:nvPr/>
          </p:nvGrpSpPr>
          <p:grpSpPr>
            <a:xfrm>
              <a:off x="705573" y="1718375"/>
              <a:ext cx="2257500" cy="3984604"/>
              <a:chOff x="705573" y="1718375"/>
              <a:chExt cx="2257500" cy="3984604"/>
            </a:xfrm>
          </p:grpSpPr>
          <p:grpSp>
            <p:nvGrpSpPr>
              <p:cNvPr id="368" name="Google Shape;368;p34"/>
              <p:cNvGrpSpPr/>
              <p:nvPr/>
            </p:nvGrpSpPr>
            <p:grpSpPr>
              <a:xfrm>
                <a:off x="765798" y="1718375"/>
                <a:ext cx="2136900" cy="2102100"/>
                <a:chOff x="826023" y="1718375"/>
                <a:chExt cx="2136900" cy="2102100"/>
              </a:xfrm>
            </p:grpSpPr>
            <p:sp>
              <p:nvSpPr>
                <p:cNvPr id="369" name="Google Shape;369;p34"/>
                <p:cNvSpPr/>
                <p:nvPr/>
              </p:nvSpPr>
              <p:spPr>
                <a:xfrm>
                  <a:off x="826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0" name="Google Shape;370;p34"/>
                <p:cNvSpPr/>
                <p:nvPr/>
              </p:nvSpPr>
              <p:spPr>
                <a:xfrm>
                  <a:off x="1056361"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1" name="Google Shape;371;p34"/>
                <p:cNvSpPr/>
                <p:nvPr/>
              </p:nvSpPr>
              <p:spPr>
                <a:xfrm>
                  <a:off x="1056361" y="1964441"/>
                  <a:ext cx="1682100" cy="1682100"/>
                </a:xfrm>
                <a:prstGeom prst="arc">
                  <a:avLst>
                    <a:gd fmla="val 16200000" name="adj1"/>
                    <a:gd fmla="val 12953057" name="adj2"/>
                  </a:avLst>
                </a:prstGeom>
                <a:solidFill>
                  <a:srgbClr val="D8D8D8"/>
                </a:solidFill>
                <a:ln cap="rnd"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2" name="Google Shape;372;p34"/>
                <p:cNvSpPr/>
                <p:nvPr/>
              </p:nvSpPr>
              <p:spPr>
                <a:xfrm>
                  <a:off x="1232996" y="2102215"/>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73" name="Google Shape;373;p34"/>
              <p:cNvSpPr txBox="1"/>
              <p:nvPr/>
            </p:nvSpPr>
            <p:spPr>
              <a:xfrm>
                <a:off x="705573" y="3897879"/>
                <a:ext cx="2257500" cy="1805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Understanding complicated questions</a:t>
                </a:r>
                <a:endParaRPr b="1">
                  <a:solidFill>
                    <a:srgbClr val="3F3F3F"/>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1">
                  <a:solidFill>
                    <a:srgbClr val="3F3F3F"/>
                  </a:solidFill>
                  <a:latin typeface="Quattrocento Sans"/>
                  <a:ea typeface="Quattrocento Sans"/>
                  <a:cs typeface="Quattrocento Sans"/>
                  <a:sym typeface="Quattrocento Sans"/>
                </a:endParaRPr>
              </a:p>
            </p:txBody>
          </p:sp>
        </p:grpSp>
        <p:grpSp>
          <p:nvGrpSpPr>
            <p:cNvPr id="374" name="Google Shape;374;p34"/>
            <p:cNvGrpSpPr/>
            <p:nvPr/>
          </p:nvGrpSpPr>
          <p:grpSpPr>
            <a:xfrm>
              <a:off x="3683396" y="1718375"/>
              <a:ext cx="2136900" cy="3149104"/>
              <a:chOff x="3703021" y="1718375"/>
              <a:chExt cx="2136900" cy="3149104"/>
            </a:xfrm>
          </p:grpSpPr>
          <p:grpSp>
            <p:nvGrpSpPr>
              <p:cNvPr id="375" name="Google Shape;375;p34"/>
              <p:cNvGrpSpPr/>
              <p:nvPr/>
            </p:nvGrpSpPr>
            <p:grpSpPr>
              <a:xfrm>
                <a:off x="3703021" y="1718375"/>
                <a:ext cx="2136900" cy="2102100"/>
                <a:chOff x="3703023" y="1718375"/>
                <a:chExt cx="2136900" cy="2102100"/>
              </a:xfrm>
            </p:grpSpPr>
            <p:sp>
              <p:nvSpPr>
                <p:cNvPr id="376" name="Google Shape;376;p34"/>
                <p:cNvSpPr/>
                <p:nvPr/>
              </p:nvSpPr>
              <p:spPr>
                <a:xfrm>
                  <a:off x="3703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7" name="Google Shape;377;p34"/>
                <p:cNvSpPr/>
                <p:nvPr/>
              </p:nvSpPr>
              <p:spPr>
                <a:xfrm>
                  <a:off x="3909815"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8" name="Google Shape;378;p34"/>
                <p:cNvSpPr/>
                <p:nvPr/>
              </p:nvSpPr>
              <p:spPr>
                <a:xfrm>
                  <a:off x="3909815" y="1964441"/>
                  <a:ext cx="1682100" cy="1682100"/>
                </a:xfrm>
                <a:prstGeom prst="arc">
                  <a:avLst>
                    <a:gd fmla="val 16200000" name="adj1"/>
                    <a:gd fmla="val 10741672" name="adj2"/>
                  </a:avLst>
                </a:prstGeom>
                <a:solidFill>
                  <a:srgbClr val="D8D8D8"/>
                </a:solidFill>
                <a:ln cap="rnd"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79" name="Google Shape;379;p34"/>
                <p:cNvSpPr/>
                <p:nvPr/>
              </p:nvSpPr>
              <p:spPr>
                <a:xfrm>
                  <a:off x="3831220" y="2647208"/>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80" name="Google Shape;380;p34"/>
              <p:cNvSpPr txBox="1"/>
              <p:nvPr/>
            </p:nvSpPr>
            <p:spPr>
              <a:xfrm>
                <a:off x="3787688" y="3897879"/>
                <a:ext cx="1967700" cy="969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Accuracy in the answers</a:t>
                </a:r>
                <a:endParaRPr b="1">
                  <a:solidFill>
                    <a:srgbClr val="3F3F3F"/>
                  </a:solidFill>
                  <a:latin typeface="Quattrocento Sans"/>
                  <a:ea typeface="Quattrocento Sans"/>
                  <a:cs typeface="Quattrocento Sans"/>
                  <a:sym typeface="Quattrocento Sans"/>
                </a:endParaRPr>
              </a:p>
            </p:txBody>
          </p:sp>
        </p:grpSp>
        <p:grpSp>
          <p:nvGrpSpPr>
            <p:cNvPr id="381" name="Google Shape;381;p34"/>
            <p:cNvGrpSpPr/>
            <p:nvPr/>
          </p:nvGrpSpPr>
          <p:grpSpPr>
            <a:xfrm>
              <a:off x="6577360" y="1718375"/>
              <a:ext cx="2184300" cy="2731504"/>
              <a:chOff x="6571646" y="1718375"/>
              <a:chExt cx="2184300" cy="2731504"/>
            </a:xfrm>
          </p:grpSpPr>
          <p:grpSp>
            <p:nvGrpSpPr>
              <p:cNvPr id="382" name="Google Shape;382;p34"/>
              <p:cNvGrpSpPr/>
              <p:nvPr/>
            </p:nvGrpSpPr>
            <p:grpSpPr>
              <a:xfrm>
                <a:off x="6595281" y="1718375"/>
                <a:ext cx="2136900" cy="2102100"/>
                <a:chOff x="6580023" y="1718375"/>
                <a:chExt cx="2136900" cy="2102100"/>
              </a:xfrm>
            </p:grpSpPr>
            <p:sp>
              <p:nvSpPr>
                <p:cNvPr id="383" name="Google Shape;383;p34"/>
                <p:cNvSpPr/>
                <p:nvPr/>
              </p:nvSpPr>
              <p:spPr>
                <a:xfrm>
                  <a:off x="6580023"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84" name="Google Shape;384;p34"/>
                <p:cNvSpPr/>
                <p:nvPr/>
              </p:nvSpPr>
              <p:spPr>
                <a:xfrm>
                  <a:off x="6815956"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85" name="Google Shape;385;p34"/>
                <p:cNvSpPr/>
                <p:nvPr/>
              </p:nvSpPr>
              <p:spPr>
                <a:xfrm>
                  <a:off x="6815956" y="1964441"/>
                  <a:ext cx="1682100" cy="1682100"/>
                </a:xfrm>
                <a:prstGeom prst="arc">
                  <a:avLst>
                    <a:gd fmla="val 16200000" name="adj1"/>
                    <a:gd fmla="val 8936511" name="adj2"/>
                  </a:avLst>
                </a:prstGeom>
                <a:solidFill>
                  <a:srgbClr val="D8D8D8"/>
                </a:solidFill>
                <a:ln cap="rnd"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86" name="Google Shape;386;p34"/>
                <p:cNvSpPr/>
                <p:nvPr/>
              </p:nvSpPr>
              <p:spPr>
                <a:xfrm>
                  <a:off x="6815948" y="3119520"/>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87" name="Google Shape;387;p34"/>
              <p:cNvSpPr txBox="1"/>
              <p:nvPr/>
            </p:nvSpPr>
            <p:spPr>
              <a:xfrm>
                <a:off x="6571646" y="3897879"/>
                <a:ext cx="2184300" cy="5520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Calculation cost</a:t>
                </a:r>
                <a:endParaRPr b="1">
                  <a:solidFill>
                    <a:srgbClr val="3F3F3F"/>
                  </a:solidFill>
                  <a:latin typeface="Quattrocento Sans"/>
                  <a:ea typeface="Quattrocento Sans"/>
                  <a:cs typeface="Quattrocento Sans"/>
                  <a:sym typeface="Quattrocento Sans"/>
                </a:endParaRPr>
              </a:p>
            </p:txBody>
          </p:sp>
        </p:grpSp>
        <p:grpSp>
          <p:nvGrpSpPr>
            <p:cNvPr id="388" name="Google Shape;388;p34"/>
            <p:cNvGrpSpPr/>
            <p:nvPr/>
          </p:nvGrpSpPr>
          <p:grpSpPr>
            <a:xfrm>
              <a:off x="9440676" y="1718375"/>
              <a:ext cx="2261700" cy="3149104"/>
              <a:chOff x="9440676" y="1718375"/>
              <a:chExt cx="2261700" cy="3149104"/>
            </a:xfrm>
          </p:grpSpPr>
          <p:grpSp>
            <p:nvGrpSpPr>
              <p:cNvPr id="389" name="Google Shape;389;p34"/>
              <p:cNvGrpSpPr/>
              <p:nvPr/>
            </p:nvGrpSpPr>
            <p:grpSpPr>
              <a:xfrm>
                <a:off x="9503093" y="1718375"/>
                <a:ext cx="2136900" cy="2102100"/>
                <a:chOff x="9457022" y="1718375"/>
                <a:chExt cx="2136900" cy="2102100"/>
              </a:xfrm>
            </p:grpSpPr>
            <p:sp>
              <p:nvSpPr>
                <p:cNvPr id="390" name="Google Shape;390;p34"/>
                <p:cNvSpPr/>
                <p:nvPr/>
              </p:nvSpPr>
              <p:spPr>
                <a:xfrm>
                  <a:off x="9457022" y="1718375"/>
                  <a:ext cx="2136900" cy="2102100"/>
                </a:xfrm>
                <a:prstGeom prst="roundRect">
                  <a:avLst>
                    <a:gd fmla="val 10333" name="adj"/>
                  </a:avLst>
                </a:prstGeom>
                <a:solidFill>
                  <a:schemeClr val="lt1"/>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91" name="Google Shape;391;p34"/>
                <p:cNvSpPr/>
                <p:nvPr/>
              </p:nvSpPr>
              <p:spPr>
                <a:xfrm>
                  <a:off x="9687360" y="1964441"/>
                  <a:ext cx="1682100" cy="1682100"/>
                </a:xfrm>
                <a:prstGeom prst="ellipse">
                  <a:avLst/>
                </a:prstGeom>
                <a:solidFill>
                  <a:srgbClr val="F2F2F2"/>
                </a:solidFill>
                <a:ln cap="flat" cmpd="sng" w="63500">
                  <a:solidFill>
                    <a:srgbClr val="D8D8D8">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92" name="Google Shape;392;p34"/>
                <p:cNvSpPr/>
                <p:nvPr/>
              </p:nvSpPr>
              <p:spPr>
                <a:xfrm>
                  <a:off x="9687360" y="1964441"/>
                  <a:ext cx="1682100" cy="1682100"/>
                </a:xfrm>
                <a:prstGeom prst="arc">
                  <a:avLst>
                    <a:gd fmla="val 16200000" name="adj1"/>
                    <a:gd fmla="val 13091020" name="adj2"/>
                  </a:avLst>
                </a:prstGeom>
                <a:solidFill>
                  <a:srgbClr val="D8D8D8"/>
                </a:solidFill>
                <a:ln cap="rnd"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393" name="Google Shape;393;p34"/>
                <p:cNvSpPr/>
                <p:nvPr/>
              </p:nvSpPr>
              <p:spPr>
                <a:xfrm>
                  <a:off x="9861863" y="2102206"/>
                  <a:ext cx="167100" cy="167100"/>
                </a:xfrm>
                <a:prstGeom prst="ellipse">
                  <a:avLst/>
                </a:prstGeom>
                <a:solidFill>
                  <a:schemeClr val="lt1"/>
                </a:solidFill>
                <a:ln>
                  <a:noFill/>
                </a:ln>
                <a:effectLst>
                  <a:outerShdw blurRad="63500" rotWithShape="0" algn="ctr">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grpSp>
          <p:sp>
            <p:nvSpPr>
              <p:cNvPr id="394" name="Google Shape;394;p34"/>
              <p:cNvSpPr txBox="1"/>
              <p:nvPr/>
            </p:nvSpPr>
            <p:spPr>
              <a:xfrm>
                <a:off x="9440676" y="3897879"/>
                <a:ext cx="2261700" cy="969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a:solidFill>
                      <a:srgbClr val="3F3F3F"/>
                    </a:solidFill>
                    <a:latin typeface="Quattrocento Sans"/>
                    <a:ea typeface="Quattrocento Sans"/>
                    <a:cs typeface="Quattrocento Sans"/>
                    <a:sym typeface="Quattrocento Sans"/>
                  </a:rPr>
                  <a:t>Pre-training Dataset</a:t>
                </a:r>
                <a:endParaRPr b="1">
                  <a:solidFill>
                    <a:srgbClr val="3F3F3F"/>
                  </a:solidFill>
                  <a:latin typeface="Quattrocento Sans"/>
                  <a:ea typeface="Quattrocento Sans"/>
                  <a:cs typeface="Quattrocento Sans"/>
                  <a:sym typeface="Quattrocento Sans"/>
                </a:endParaRPr>
              </a:p>
            </p:txBody>
          </p:sp>
        </p:grpSp>
      </p:grpSp>
      <p:sp>
        <p:nvSpPr>
          <p:cNvPr id="395" name="Google Shape;395;p34"/>
          <p:cNvSpPr txBox="1"/>
          <p:nvPr/>
        </p:nvSpPr>
        <p:spPr>
          <a:xfrm>
            <a:off x="109874" y="1160899"/>
            <a:ext cx="1432500" cy="5310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1600">
                <a:solidFill>
                  <a:srgbClr val="3F3F3F"/>
                </a:solidFill>
                <a:latin typeface="Quattrocento Sans"/>
                <a:ea typeface="Quattrocento Sans"/>
                <a:cs typeface="Quattrocento Sans"/>
                <a:sym typeface="Quattrocento Sans"/>
              </a:rPr>
              <a:t>ChatGPT :</a:t>
            </a:r>
            <a:endParaRPr b="1" sz="1600">
              <a:solidFill>
                <a:srgbClr val="3F3F3F"/>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1">
              <a:solidFill>
                <a:srgbClr val="3F3F3F"/>
              </a:solidFill>
              <a:latin typeface="Quattrocento Sans"/>
              <a:ea typeface="Quattrocento Sans"/>
              <a:cs typeface="Quattrocento Sans"/>
              <a:sym typeface="Quattrocento Sans"/>
            </a:endParaRPr>
          </a:p>
        </p:txBody>
      </p:sp>
      <p:sp>
        <p:nvSpPr>
          <p:cNvPr id="396" name="Google Shape;396;p34"/>
          <p:cNvSpPr txBox="1"/>
          <p:nvPr/>
        </p:nvSpPr>
        <p:spPr>
          <a:xfrm>
            <a:off x="109874" y="3120049"/>
            <a:ext cx="1432500" cy="5310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1600">
                <a:solidFill>
                  <a:srgbClr val="3F3F3F"/>
                </a:solidFill>
                <a:latin typeface="Quattrocento Sans"/>
                <a:ea typeface="Quattrocento Sans"/>
                <a:cs typeface="Quattrocento Sans"/>
                <a:sym typeface="Quattrocento Sans"/>
              </a:rPr>
              <a:t>Neural Nets</a:t>
            </a:r>
            <a:r>
              <a:rPr b="1" lang="en" sz="1600">
                <a:solidFill>
                  <a:srgbClr val="3F3F3F"/>
                </a:solidFill>
                <a:latin typeface="Quattrocento Sans"/>
                <a:ea typeface="Quattrocento Sans"/>
                <a:cs typeface="Quattrocento Sans"/>
                <a:sym typeface="Quattrocento Sans"/>
              </a:rPr>
              <a:t> :</a:t>
            </a:r>
            <a:endParaRPr b="1" sz="1600">
              <a:solidFill>
                <a:srgbClr val="3F3F3F"/>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1">
              <a:solidFill>
                <a:srgbClr val="3F3F3F"/>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cxnSp>
        <p:nvCxnSpPr>
          <p:cNvPr id="402" name="Google Shape;402;p35"/>
          <p:cNvCxnSpPr/>
          <p:nvPr/>
        </p:nvCxnSpPr>
        <p:spPr>
          <a:xfrm rot="10800000">
            <a:off x="253102" y="626658"/>
            <a:ext cx="1357200" cy="0"/>
          </a:xfrm>
          <a:prstGeom prst="straightConnector1">
            <a:avLst/>
          </a:prstGeom>
          <a:noFill/>
          <a:ln cap="rnd" cmpd="sng" w="57150">
            <a:solidFill>
              <a:srgbClr val="002060"/>
            </a:solidFill>
            <a:prstDash val="solid"/>
            <a:miter lim="800000"/>
            <a:headEnd len="sm" w="sm" type="none"/>
            <a:tailEnd len="sm" w="sm" type="none"/>
          </a:ln>
        </p:spPr>
      </p:cxnSp>
      <p:sp>
        <p:nvSpPr>
          <p:cNvPr id="403" name="Google Shape;403;p35"/>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3">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04" name="Google Shape;404;p35"/>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405" name="Google Shape;405;p35"/>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6" name="Google Shape;406;p35"/>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11</a:t>
            </a:r>
            <a:endParaRPr b="1" sz="1200">
              <a:solidFill>
                <a:schemeClr val="dk1"/>
              </a:solidFill>
              <a:latin typeface="Poppins"/>
              <a:ea typeface="Poppins"/>
              <a:cs typeface="Poppins"/>
              <a:sym typeface="Poppins"/>
            </a:endParaRPr>
          </a:p>
        </p:txBody>
      </p:sp>
      <p:grpSp>
        <p:nvGrpSpPr>
          <p:cNvPr id="407" name="Google Shape;407;p35"/>
          <p:cNvGrpSpPr/>
          <p:nvPr/>
        </p:nvGrpSpPr>
        <p:grpSpPr>
          <a:xfrm>
            <a:off x="154748" y="132285"/>
            <a:ext cx="8834522" cy="4330177"/>
            <a:chOff x="565854" y="621398"/>
            <a:chExt cx="10989578" cy="5401244"/>
          </a:xfrm>
        </p:grpSpPr>
        <p:sp>
          <p:nvSpPr>
            <p:cNvPr id="408" name="Google Shape;408;p35"/>
            <p:cNvSpPr txBox="1"/>
            <p:nvPr/>
          </p:nvSpPr>
          <p:spPr>
            <a:xfrm>
              <a:off x="565854" y="621398"/>
              <a:ext cx="9291600" cy="54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Plans for Improvement</a:t>
              </a:r>
              <a:endParaRPr b="1" sz="2400">
                <a:solidFill>
                  <a:srgbClr val="002060"/>
                </a:solidFill>
                <a:latin typeface="Quattrocento Sans"/>
                <a:ea typeface="Quattrocento Sans"/>
                <a:cs typeface="Quattrocento Sans"/>
                <a:sym typeface="Quattrocento Sans"/>
              </a:endParaRPr>
            </a:p>
          </p:txBody>
        </p:sp>
        <p:grpSp>
          <p:nvGrpSpPr>
            <p:cNvPr id="409" name="Google Shape;409;p35"/>
            <p:cNvGrpSpPr/>
            <p:nvPr/>
          </p:nvGrpSpPr>
          <p:grpSpPr>
            <a:xfrm>
              <a:off x="637007" y="2267491"/>
              <a:ext cx="10918424" cy="3755151"/>
              <a:chOff x="853723" y="1991892"/>
              <a:chExt cx="10395529" cy="3575313"/>
            </a:xfrm>
          </p:grpSpPr>
          <p:cxnSp>
            <p:nvCxnSpPr>
              <p:cNvPr id="410" name="Google Shape;410;p35"/>
              <p:cNvCxnSpPr/>
              <p:nvPr/>
            </p:nvCxnSpPr>
            <p:spPr>
              <a:xfrm>
                <a:off x="917252" y="3357845"/>
                <a:ext cx="10332000" cy="0"/>
              </a:xfrm>
              <a:prstGeom prst="straightConnector1">
                <a:avLst/>
              </a:prstGeom>
              <a:noFill/>
              <a:ln cap="flat" cmpd="sng" w="57150">
                <a:solidFill>
                  <a:srgbClr val="999999"/>
                </a:solidFill>
                <a:prstDash val="solid"/>
                <a:miter lim="800000"/>
                <a:headEnd len="sm" w="sm" type="none"/>
                <a:tailEnd len="med" w="med" type="triangle"/>
              </a:ln>
            </p:spPr>
          </p:cxnSp>
          <p:sp>
            <p:nvSpPr>
              <p:cNvPr id="411" name="Google Shape;411;p35"/>
              <p:cNvSpPr txBox="1"/>
              <p:nvPr/>
            </p:nvSpPr>
            <p:spPr>
              <a:xfrm>
                <a:off x="3031254" y="2715226"/>
                <a:ext cx="1539900" cy="59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3F3F3F"/>
                    </a:solidFill>
                    <a:latin typeface="Quattrocento Sans"/>
                    <a:ea typeface="Quattrocento Sans"/>
                    <a:cs typeface="Quattrocento Sans"/>
                    <a:sym typeface="Quattrocento Sans"/>
                  </a:rPr>
                  <a:t>Multi-lingual Support</a:t>
                </a:r>
                <a:endParaRPr/>
              </a:p>
            </p:txBody>
          </p:sp>
          <p:sp>
            <p:nvSpPr>
              <p:cNvPr id="412" name="Google Shape;412;p35"/>
              <p:cNvSpPr txBox="1"/>
              <p:nvPr/>
            </p:nvSpPr>
            <p:spPr>
              <a:xfrm>
                <a:off x="4752779" y="2669473"/>
                <a:ext cx="1871700" cy="685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rgbClr val="3F3F3F"/>
                    </a:solidFill>
                    <a:latin typeface="Quattrocento Sans"/>
                    <a:ea typeface="Quattrocento Sans"/>
                    <a:cs typeface="Quattrocento Sans"/>
                    <a:sym typeface="Quattrocento Sans"/>
                  </a:rPr>
                  <a:t>Continuous Monitoring and Feedback Mechanisms</a:t>
                </a:r>
                <a:endParaRPr b="1" sz="1100"/>
              </a:p>
            </p:txBody>
          </p:sp>
          <p:sp>
            <p:nvSpPr>
              <p:cNvPr id="413" name="Google Shape;413;p35"/>
              <p:cNvSpPr txBox="1"/>
              <p:nvPr/>
            </p:nvSpPr>
            <p:spPr>
              <a:xfrm>
                <a:off x="1063258" y="3474105"/>
                <a:ext cx="1754400" cy="20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Incorporating synonyms, word variations, and paraphrases of existing patterns, we can provide the chatbots with a more diverse set of training examples for each intent.</a:t>
                </a:r>
                <a:endParaRPr sz="1100">
                  <a:solidFill>
                    <a:schemeClr val="dk1"/>
                  </a:solidFill>
                  <a:latin typeface="Quattrocento Sans"/>
                  <a:ea typeface="Quattrocento Sans"/>
                  <a:cs typeface="Quattrocento Sans"/>
                  <a:sym typeface="Quattrocento Sans"/>
                </a:endParaRPr>
              </a:p>
            </p:txBody>
          </p:sp>
          <p:sp>
            <p:nvSpPr>
              <p:cNvPr id="414" name="Google Shape;414;p35"/>
              <p:cNvSpPr txBox="1"/>
              <p:nvPr/>
            </p:nvSpPr>
            <p:spPr>
              <a:xfrm>
                <a:off x="3003815" y="3474112"/>
                <a:ext cx="1607400" cy="1690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0F0F0F"/>
                    </a:solidFill>
                    <a:latin typeface="Quattrocento Sans"/>
                    <a:ea typeface="Quattrocento Sans"/>
                    <a:cs typeface="Quattrocento Sans"/>
                    <a:sym typeface="Quattrocento Sans"/>
                  </a:rPr>
                  <a:t>We aim to implement multi-lingual support, allowing users to interact with the chatbots in their preferred language.</a:t>
                </a:r>
                <a:endParaRPr sz="1100">
                  <a:solidFill>
                    <a:srgbClr val="0F0F0F"/>
                  </a:solidFill>
                  <a:latin typeface="Quattrocento Sans"/>
                  <a:ea typeface="Quattrocento Sans"/>
                  <a:cs typeface="Quattrocento Sans"/>
                  <a:sym typeface="Quattrocento Sans"/>
                </a:endParaRPr>
              </a:p>
            </p:txBody>
          </p:sp>
          <p:sp>
            <p:nvSpPr>
              <p:cNvPr id="415" name="Google Shape;415;p35"/>
              <p:cNvSpPr txBox="1"/>
              <p:nvPr/>
            </p:nvSpPr>
            <p:spPr>
              <a:xfrm>
                <a:off x="4849649" y="3474105"/>
                <a:ext cx="2010600" cy="1892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we intend to implement continuous monitoring and feedback mechanisms to gather insights into the performance of our chatbots and identify areas for further improvement. </a:t>
                </a:r>
                <a:endParaRPr sz="1100">
                  <a:solidFill>
                    <a:schemeClr val="dk1"/>
                  </a:solidFill>
                  <a:latin typeface="Quattrocento Sans"/>
                  <a:ea typeface="Quattrocento Sans"/>
                  <a:cs typeface="Quattrocento Sans"/>
                  <a:sym typeface="Quattrocento Sans"/>
                </a:endParaRPr>
              </a:p>
            </p:txBody>
          </p:sp>
          <p:sp>
            <p:nvSpPr>
              <p:cNvPr id="416" name="Google Shape;416;p35"/>
              <p:cNvSpPr txBox="1"/>
              <p:nvPr/>
            </p:nvSpPr>
            <p:spPr>
              <a:xfrm>
                <a:off x="7179201" y="3474105"/>
                <a:ext cx="1767900" cy="108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we aim to refine the models used in our chatbots to enhance their performance and responsiveness. </a:t>
                </a:r>
                <a:endParaRPr sz="1100">
                  <a:solidFill>
                    <a:schemeClr val="dk1"/>
                  </a:solidFill>
                </a:endParaRPr>
              </a:p>
            </p:txBody>
          </p:sp>
          <p:sp>
            <p:nvSpPr>
              <p:cNvPr id="417" name="Google Shape;417;p35"/>
              <p:cNvSpPr txBox="1"/>
              <p:nvPr/>
            </p:nvSpPr>
            <p:spPr>
              <a:xfrm>
                <a:off x="9217853" y="3474105"/>
                <a:ext cx="1926000" cy="1892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0F0F0F"/>
                    </a:solidFill>
                    <a:latin typeface="Quattrocento Sans"/>
                    <a:ea typeface="Quattrocento Sans"/>
                    <a:cs typeface="Quattrocento Sans"/>
                    <a:sym typeface="Quattrocento Sans"/>
                  </a:rPr>
                  <a:t>We plan to incorporate user-friendly features and design elements into the interface, making it easier for users to interact with the chatbots and access relevant information quickly. </a:t>
                </a:r>
                <a:endParaRPr sz="1100">
                  <a:solidFill>
                    <a:srgbClr val="0F0F0F"/>
                  </a:solidFill>
                </a:endParaRPr>
              </a:p>
            </p:txBody>
          </p:sp>
          <p:grpSp>
            <p:nvGrpSpPr>
              <p:cNvPr id="418" name="Google Shape;418;p35"/>
              <p:cNvGrpSpPr/>
              <p:nvPr/>
            </p:nvGrpSpPr>
            <p:grpSpPr>
              <a:xfrm>
                <a:off x="7032586" y="2039627"/>
                <a:ext cx="1891500" cy="1116398"/>
                <a:chOff x="7032586" y="2039627"/>
                <a:chExt cx="1891500" cy="1116398"/>
              </a:xfrm>
            </p:grpSpPr>
            <p:sp>
              <p:nvSpPr>
                <p:cNvPr id="419" name="Google Shape;419;p35"/>
                <p:cNvSpPr txBox="1"/>
                <p:nvPr/>
              </p:nvSpPr>
              <p:spPr>
                <a:xfrm>
                  <a:off x="7032586" y="2817925"/>
                  <a:ext cx="1891500" cy="338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3F3F3F"/>
                      </a:solidFill>
                      <a:latin typeface="Quattrocento Sans"/>
                      <a:ea typeface="Quattrocento Sans"/>
                      <a:cs typeface="Quattrocento Sans"/>
                      <a:sym typeface="Quattrocento Sans"/>
                    </a:rPr>
                    <a:t>Model Refinement</a:t>
                  </a:r>
                  <a:endParaRPr/>
                </a:p>
              </p:txBody>
            </p:sp>
            <p:sp>
              <p:nvSpPr>
                <p:cNvPr id="420" name="Google Shape;420;p35"/>
                <p:cNvSpPr/>
                <p:nvPr/>
              </p:nvSpPr>
              <p:spPr>
                <a:xfrm>
                  <a:off x="7641031" y="2039627"/>
                  <a:ext cx="674700" cy="674700"/>
                </a:xfrm>
                <a:prstGeom prst="ellipse">
                  <a:avLst/>
                </a:pr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21" name="Google Shape;421;p35"/>
              <p:cNvSpPr/>
              <p:nvPr/>
            </p:nvSpPr>
            <p:spPr>
              <a:xfrm>
                <a:off x="3463976" y="1991892"/>
                <a:ext cx="674700" cy="674700"/>
              </a:xfrm>
              <a:prstGeom prst="ellipse">
                <a:avLst/>
              </a:pr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35"/>
              <p:cNvSpPr/>
              <p:nvPr/>
            </p:nvSpPr>
            <p:spPr>
              <a:xfrm>
                <a:off x="5417355" y="1991892"/>
                <a:ext cx="674700" cy="674700"/>
              </a:xfrm>
              <a:prstGeom prst="ellipse">
                <a:avLst/>
              </a:pr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23" name="Google Shape;423;p35"/>
              <p:cNvGrpSpPr/>
              <p:nvPr/>
            </p:nvGrpSpPr>
            <p:grpSpPr>
              <a:xfrm>
                <a:off x="933479" y="1991892"/>
                <a:ext cx="1850100" cy="1317334"/>
                <a:chOff x="933479" y="1991892"/>
                <a:chExt cx="1850100" cy="1317334"/>
              </a:xfrm>
            </p:grpSpPr>
            <p:sp>
              <p:nvSpPr>
                <p:cNvPr id="424" name="Google Shape;424;p35"/>
                <p:cNvSpPr txBox="1"/>
                <p:nvPr/>
              </p:nvSpPr>
              <p:spPr>
                <a:xfrm>
                  <a:off x="933479" y="2715226"/>
                  <a:ext cx="1850100" cy="59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3F3F3F"/>
                      </a:solidFill>
                      <a:latin typeface="Quattrocento Sans"/>
                      <a:ea typeface="Quattrocento Sans"/>
                      <a:cs typeface="Quattrocento Sans"/>
                      <a:sym typeface="Quattrocento Sans"/>
                    </a:rPr>
                    <a:t>Data Augmentation</a:t>
                  </a:r>
                  <a:endParaRPr b="1"/>
                </a:p>
              </p:txBody>
            </p:sp>
            <p:sp>
              <p:nvSpPr>
                <p:cNvPr id="425" name="Google Shape;425;p35"/>
                <p:cNvSpPr/>
                <p:nvPr/>
              </p:nvSpPr>
              <p:spPr>
                <a:xfrm>
                  <a:off x="1521319" y="1991892"/>
                  <a:ext cx="674700" cy="674700"/>
                </a:xfrm>
                <a:prstGeom prst="ellipse">
                  <a:avLst/>
                </a:pr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26" name="Google Shape;426;p35"/>
              <p:cNvGrpSpPr/>
              <p:nvPr/>
            </p:nvGrpSpPr>
            <p:grpSpPr>
              <a:xfrm>
                <a:off x="9183553" y="1991892"/>
                <a:ext cx="1539900" cy="1317321"/>
                <a:chOff x="9183553" y="1991892"/>
                <a:chExt cx="1539900" cy="1317321"/>
              </a:xfrm>
            </p:grpSpPr>
            <p:sp>
              <p:nvSpPr>
                <p:cNvPr id="427" name="Google Shape;427;p35"/>
                <p:cNvSpPr txBox="1"/>
                <p:nvPr/>
              </p:nvSpPr>
              <p:spPr>
                <a:xfrm>
                  <a:off x="9183553" y="2715213"/>
                  <a:ext cx="1539900" cy="59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rgbClr val="3F3F3F"/>
                      </a:solidFill>
                      <a:latin typeface="Quattrocento Sans"/>
                      <a:ea typeface="Quattrocento Sans"/>
                      <a:cs typeface="Quattrocento Sans"/>
                      <a:sym typeface="Quattrocento Sans"/>
                    </a:rPr>
                    <a:t>User Interface Enhancements</a:t>
                  </a:r>
                  <a:endParaRPr/>
                </a:p>
              </p:txBody>
            </p:sp>
            <p:sp>
              <p:nvSpPr>
                <p:cNvPr id="428" name="Google Shape;428;p35"/>
                <p:cNvSpPr/>
                <p:nvPr/>
              </p:nvSpPr>
              <p:spPr>
                <a:xfrm>
                  <a:off x="9520105" y="1991892"/>
                  <a:ext cx="674700" cy="674700"/>
                </a:xfrm>
                <a:prstGeom prst="ellipse">
                  <a:avLst/>
                </a:pr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29" name="Google Shape;429;p35"/>
              <p:cNvGrpSpPr/>
              <p:nvPr/>
            </p:nvGrpSpPr>
            <p:grpSpPr>
              <a:xfrm>
                <a:off x="853723" y="3533851"/>
                <a:ext cx="225430" cy="225430"/>
                <a:chOff x="5857448" y="5537910"/>
                <a:chExt cx="477000" cy="477000"/>
              </a:xfrm>
            </p:grpSpPr>
            <p:sp>
              <p:nvSpPr>
                <p:cNvPr id="430" name="Google Shape;430;p35"/>
                <p:cNvSpPr/>
                <p:nvPr/>
              </p:nvSpPr>
              <p:spPr>
                <a:xfrm rot="-5400000">
                  <a:off x="5857448" y="5537910"/>
                  <a:ext cx="477000" cy="477000"/>
                </a:xfrm>
                <a:prstGeom prst="ellipse">
                  <a:avLst/>
                </a:prstGeom>
                <a:gradFill>
                  <a:gsLst>
                    <a:gs pos="0">
                      <a:srgbClr val="06AB9A"/>
                    </a:gs>
                    <a:gs pos="100000">
                      <a:srgbClr val="002060"/>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1" name="Google Shape;431;p35"/>
                <p:cNvSpPr/>
                <p:nvPr/>
              </p:nvSpPr>
              <p:spPr>
                <a:xfrm rot="5400000">
                  <a:off x="5965249" y="5700323"/>
                  <a:ext cx="261501" cy="163155"/>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432" name="Google Shape;432;p35"/>
              <p:cNvGrpSpPr/>
              <p:nvPr/>
            </p:nvGrpSpPr>
            <p:grpSpPr>
              <a:xfrm>
                <a:off x="2807852" y="3533851"/>
                <a:ext cx="225430" cy="225430"/>
                <a:chOff x="5857448" y="5537910"/>
                <a:chExt cx="477000" cy="477000"/>
              </a:xfrm>
            </p:grpSpPr>
            <p:sp>
              <p:nvSpPr>
                <p:cNvPr id="433" name="Google Shape;433;p35"/>
                <p:cNvSpPr/>
                <p:nvPr/>
              </p:nvSpPr>
              <p:spPr>
                <a:xfrm rot="-5400000">
                  <a:off x="5857448" y="5537910"/>
                  <a:ext cx="477000" cy="477000"/>
                </a:xfrm>
                <a:prstGeom prst="ellipse">
                  <a:avLst/>
                </a:prstGeom>
                <a:gradFill>
                  <a:gsLst>
                    <a:gs pos="0">
                      <a:srgbClr val="06AB9A"/>
                    </a:gs>
                    <a:gs pos="100000">
                      <a:srgbClr val="002060"/>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4" name="Google Shape;434;p35"/>
                <p:cNvSpPr/>
                <p:nvPr/>
              </p:nvSpPr>
              <p:spPr>
                <a:xfrm rot="5400000">
                  <a:off x="5965249" y="5700323"/>
                  <a:ext cx="261501" cy="163155"/>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435" name="Google Shape;435;p35"/>
              <p:cNvGrpSpPr/>
              <p:nvPr/>
            </p:nvGrpSpPr>
            <p:grpSpPr>
              <a:xfrm>
                <a:off x="4601478" y="3533851"/>
                <a:ext cx="225430" cy="225430"/>
                <a:chOff x="5857448" y="5537910"/>
                <a:chExt cx="477000" cy="477000"/>
              </a:xfrm>
            </p:grpSpPr>
            <p:sp>
              <p:nvSpPr>
                <p:cNvPr id="436" name="Google Shape;436;p35"/>
                <p:cNvSpPr/>
                <p:nvPr/>
              </p:nvSpPr>
              <p:spPr>
                <a:xfrm rot="-5400000">
                  <a:off x="5857448" y="5537910"/>
                  <a:ext cx="477000" cy="477000"/>
                </a:xfrm>
                <a:prstGeom prst="ellipse">
                  <a:avLst/>
                </a:prstGeom>
                <a:gradFill>
                  <a:gsLst>
                    <a:gs pos="0">
                      <a:srgbClr val="06AB9A"/>
                    </a:gs>
                    <a:gs pos="100000">
                      <a:srgbClr val="002060"/>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35"/>
                <p:cNvSpPr/>
                <p:nvPr/>
              </p:nvSpPr>
              <p:spPr>
                <a:xfrm rot="5400000">
                  <a:off x="5965249" y="5700323"/>
                  <a:ext cx="261501" cy="163155"/>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438" name="Google Shape;438;p35"/>
              <p:cNvGrpSpPr/>
              <p:nvPr/>
            </p:nvGrpSpPr>
            <p:grpSpPr>
              <a:xfrm>
                <a:off x="6924634" y="3533851"/>
                <a:ext cx="225430" cy="225430"/>
                <a:chOff x="5857448" y="5537910"/>
                <a:chExt cx="477000" cy="477000"/>
              </a:xfrm>
            </p:grpSpPr>
            <p:sp>
              <p:nvSpPr>
                <p:cNvPr id="439" name="Google Shape;439;p35"/>
                <p:cNvSpPr/>
                <p:nvPr/>
              </p:nvSpPr>
              <p:spPr>
                <a:xfrm rot="-5400000">
                  <a:off x="5857448" y="5537910"/>
                  <a:ext cx="477000" cy="477000"/>
                </a:xfrm>
                <a:prstGeom prst="ellipse">
                  <a:avLst/>
                </a:prstGeom>
                <a:gradFill>
                  <a:gsLst>
                    <a:gs pos="0">
                      <a:srgbClr val="06AB9A"/>
                    </a:gs>
                    <a:gs pos="100000">
                      <a:srgbClr val="002060"/>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0" name="Google Shape;440;p35"/>
                <p:cNvSpPr/>
                <p:nvPr/>
              </p:nvSpPr>
              <p:spPr>
                <a:xfrm rot="5400000">
                  <a:off x="5965249" y="5700323"/>
                  <a:ext cx="261501" cy="163155"/>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441" name="Google Shape;441;p35"/>
              <p:cNvGrpSpPr/>
              <p:nvPr/>
            </p:nvGrpSpPr>
            <p:grpSpPr>
              <a:xfrm>
                <a:off x="9032248" y="3533851"/>
                <a:ext cx="225430" cy="225430"/>
                <a:chOff x="5857448" y="5537910"/>
                <a:chExt cx="477000" cy="477000"/>
              </a:xfrm>
            </p:grpSpPr>
            <p:sp>
              <p:nvSpPr>
                <p:cNvPr id="442" name="Google Shape;442;p35"/>
                <p:cNvSpPr/>
                <p:nvPr/>
              </p:nvSpPr>
              <p:spPr>
                <a:xfrm rot="-5400000">
                  <a:off x="5857448" y="5537910"/>
                  <a:ext cx="477000" cy="477000"/>
                </a:xfrm>
                <a:prstGeom prst="ellipse">
                  <a:avLst/>
                </a:prstGeom>
                <a:gradFill>
                  <a:gsLst>
                    <a:gs pos="0">
                      <a:srgbClr val="06AB9A"/>
                    </a:gs>
                    <a:gs pos="100000">
                      <a:srgbClr val="002060"/>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3" name="Google Shape;443;p35"/>
                <p:cNvSpPr/>
                <p:nvPr/>
              </p:nvSpPr>
              <p:spPr>
                <a:xfrm rot="5400000">
                  <a:off x="5965249" y="5700323"/>
                  <a:ext cx="261501" cy="163155"/>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grpSp>
      <p:pic>
        <p:nvPicPr>
          <p:cNvPr id="444" name="Google Shape;444;p35"/>
          <p:cNvPicPr preferRelativeResize="0"/>
          <p:nvPr/>
        </p:nvPicPr>
        <p:blipFill>
          <a:blip r:embed="rId4">
            <a:alphaModFix/>
          </a:blip>
          <a:stretch>
            <a:fillRect/>
          </a:stretch>
        </p:blipFill>
        <p:spPr>
          <a:xfrm>
            <a:off x="2486800" y="1532250"/>
            <a:ext cx="425400" cy="425400"/>
          </a:xfrm>
          <a:prstGeom prst="rect">
            <a:avLst/>
          </a:prstGeom>
          <a:noFill/>
          <a:ln>
            <a:noFill/>
          </a:ln>
        </p:spPr>
      </p:pic>
      <p:pic>
        <p:nvPicPr>
          <p:cNvPr id="445" name="Google Shape;445;p35"/>
          <p:cNvPicPr preferRelativeResize="0"/>
          <p:nvPr/>
        </p:nvPicPr>
        <p:blipFill>
          <a:blip r:embed="rId5">
            <a:alphaModFix/>
          </a:blip>
          <a:stretch>
            <a:fillRect/>
          </a:stretch>
        </p:blipFill>
        <p:spPr>
          <a:xfrm>
            <a:off x="4112725" y="1506825"/>
            <a:ext cx="476250" cy="476250"/>
          </a:xfrm>
          <a:prstGeom prst="rect">
            <a:avLst/>
          </a:prstGeom>
          <a:noFill/>
          <a:ln>
            <a:noFill/>
          </a:ln>
        </p:spPr>
      </p:pic>
      <p:pic>
        <p:nvPicPr>
          <p:cNvPr id="446" name="Google Shape;446;p35"/>
          <p:cNvPicPr preferRelativeResize="0"/>
          <p:nvPr/>
        </p:nvPicPr>
        <p:blipFill>
          <a:blip r:embed="rId6">
            <a:alphaModFix/>
          </a:blip>
          <a:stretch>
            <a:fillRect/>
          </a:stretch>
        </p:blipFill>
        <p:spPr>
          <a:xfrm>
            <a:off x="6022000" y="1557675"/>
            <a:ext cx="425400" cy="425400"/>
          </a:xfrm>
          <a:prstGeom prst="rect">
            <a:avLst/>
          </a:prstGeom>
          <a:noFill/>
          <a:ln>
            <a:noFill/>
          </a:ln>
        </p:spPr>
      </p:pic>
      <p:pic>
        <p:nvPicPr>
          <p:cNvPr id="447" name="Google Shape;447;p35"/>
          <p:cNvPicPr preferRelativeResize="0"/>
          <p:nvPr/>
        </p:nvPicPr>
        <p:blipFill>
          <a:blip r:embed="rId7">
            <a:alphaModFix/>
          </a:blip>
          <a:stretch>
            <a:fillRect/>
          </a:stretch>
        </p:blipFill>
        <p:spPr>
          <a:xfrm>
            <a:off x="7612400" y="1544963"/>
            <a:ext cx="399975" cy="399975"/>
          </a:xfrm>
          <a:prstGeom prst="rect">
            <a:avLst/>
          </a:prstGeom>
          <a:noFill/>
          <a:ln>
            <a:noFill/>
          </a:ln>
        </p:spPr>
      </p:pic>
      <p:pic>
        <p:nvPicPr>
          <p:cNvPr id="448" name="Google Shape;448;p35"/>
          <p:cNvPicPr preferRelativeResize="0"/>
          <p:nvPr/>
        </p:nvPicPr>
        <p:blipFill>
          <a:blip r:embed="rId8">
            <a:alphaModFix/>
          </a:blip>
          <a:stretch>
            <a:fillRect/>
          </a:stretch>
        </p:blipFill>
        <p:spPr>
          <a:xfrm>
            <a:off x="855975" y="1532250"/>
            <a:ext cx="399975" cy="39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p:nvPr/>
        </p:nvSpPr>
        <p:spPr>
          <a:xfrm rot="10800000">
            <a:off x="3821426" y="833734"/>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sp>
        <p:nvSpPr>
          <p:cNvPr id="454" name="Google Shape;454;p36"/>
          <p:cNvSpPr/>
          <p:nvPr/>
        </p:nvSpPr>
        <p:spPr>
          <a:xfrm rot="10800000">
            <a:off x="6518828" y="833734"/>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sp>
        <p:nvSpPr>
          <p:cNvPr id="455" name="Google Shape;455;p36"/>
          <p:cNvSpPr txBox="1"/>
          <p:nvPr/>
        </p:nvSpPr>
        <p:spPr>
          <a:xfrm>
            <a:off x="0" y="48200"/>
            <a:ext cx="59409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700">
                <a:solidFill>
                  <a:srgbClr val="002060"/>
                </a:solidFill>
                <a:latin typeface="Quattrocento Sans"/>
                <a:ea typeface="Quattrocento Sans"/>
                <a:cs typeface="Quattrocento Sans"/>
                <a:sym typeface="Quattrocento Sans"/>
              </a:rPr>
              <a:t>Highlights of Chatbots' Capabilities</a:t>
            </a:r>
            <a:endParaRPr b="1" sz="2700">
              <a:solidFill>
                <a:srgbClr val="002060"/>
              </a:solidFill>
              <a:latin typeface="Quattrocento Sans"/>
              <a:ea typeface="Quattrocento Sans"/>
              <a:cs typeface="Quattrocento Sans"/>
              <a:sym typeface="Quattrocento Sans"/>
            </a:endParaRPr>
          </a:p>
        </p:txBody>
      </p:sp>
      <p:cxnSp>
        <p:nvCxnSpPr>
          <p:cNvPr id="456" name="Google Shape;456;p36"/>
          <p:cNvCxnSpPr/>
          <p:nvPr/>
        </p:nvCxnSpPr>
        <p:spPr>
          <a:xfrm rot="10800000">
            <a:off x="374957" y="577412"/>
            <a:ext cx="1357200" cy="0"/>
          </a:xfrm>
          <a:prstGeom prst="straightConnector1">
            <a:avLst/>
          </a:prstGeom>
          <a:noFill/>
          <a:ln cap="rnd" cmpd="sng" w="57150">
            <a:solidFill>
              <a:srgbClr val="002060"/>
            </a:solidFill>
            <a:prstDash val="solid"/>
            <a:miter lim="800000"/>
            <a:headEnd len="sm" w="sm" type="none"/>
            <a:tailEnd len="sm" w="sm" type="none"/>
          </a:ln>
        </p:spPr>
      </p:cxnSp>
      <p:sp>
        <p:nvSpPr>
          <p:cNvPr id="457" name="Google Shape;457;p36"/>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3">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58" name="Google Shape;458;p36"/>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459" name="Google Shape;459;p36"/>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36"/>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12</a:t>
            </a:r>
            <a:endParaRPr b="1" sz="1200">
              <a:solidFill>
                <a:schemeClr val="dk1"/>
              </a:solidFill>
              <a:latin typeface="Poppins"/>
              <a:ea typeface="Poppins"/>
              <a:cs typeface="Poppins"/>
              <a:sym typeface="Poppins"/>
            </a:endParaRPr>
          </a:p>
        </p:txBody>
      </p:sp>
      <p:sp>
        <p:nvSpPr>
          <p:cNvPr id="461" name="Google Shape;461;p36"/>
          <p:cNvSpPr/>
          <p:nvPr/>
        </p:nvSpPr>
        <p:spPr>
          <a:xfrm>
            <a:off x="352456" y="961377"/>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62" name="Google Shape;462;p36"/>
          <p:cNvSpPr/>
          <p:nvPr/>
        </p:nvSpPr>
        <p:spPr>
          <a:xfrm>
            <a:off x="516049" y="888509"/>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63" name="Google Shape;463;p36"/>
          <p:cNvSpPr/>
          <p:nvPr/>
        </p:nvSpPr>
        <p:spPr>
          <a:xfrm rot="10800000">
            <a:off x="557976" y="977459"/>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464" name="Google Shape;464;p36"/>
          <p:cNvGrpSpPr/>
          <p:nvPr/>
        </p:nvGrpSpPr>
        <p:grpSpPr>
          <a:xfrm>
            <a:off x="515997" y="2497789"/>
            <a:ext cx="655430" cy="110756"/>
            <a:chOff x="2227588" y="3970122"/>
            <a:chExt cx="1060052" cy="179130"/>
          </a:xfrm>
        </p:grpSpPr>
        <p:sp>
          <p:nvSpPr>
            <p:cNvPr id="465" name="Google Shape;465;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66" name="Google Shape;466;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67" name="Google Shape;467;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68" name="Google Shape;468;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69" name="Google Shape;469;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470" name="Google Shape;470;p36"/>
          <p:cNvGrpSpPr/>
          <p:nvPr/>
        </p:nvGrpSpPr>
        <p:grpSpPr>
          <a:xfrm>
            <a:off x="374940" y="1330145"/>
            <a:ext cx="2395125" cy="829871"/>
            <a:chOff x="4851187" y="1419056"/>
            <a:chExt cx="3193500" cy="1106494"/>
          </a:xfrm>
        </p:grpSpPr>
        <p:sp>
          <p:nvSpPr>
            <p:cNvPr id="471" name="Google Shape;471;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Specialized Medical Knowledge</a:t>
              </a:r>
              <a:endParaRPr b="1" sz="1200">
                <a:solidFill>
                  <a:schemeClr val="dk1"/>
                </a:solidFill>
                <a:latin typeface="Quattrocento Sans"/>
                <a:ea typeface="Quattrocento Sans"/>
                <a:cs typeface="Quattrocento Sans"/>
                <a:sym typeface="Quattrocento Sans"/>
              </a:endParaRPr>
            </a:p>
          </p:txBody>
        </p:sp>
        <p:sp>
          <p:nvSpPr>
            <p:cNvPr id="472" name="Google Shape;472;p36"/>
            <p:cNvSpPr txBox="1"/>
            <p:nvPr/>
          </p:nvSpPr>
          <p:spPr>
            <a:xfrm>
              <a:off x="4851187" y="1756050"/>
              <a:ext cx="3193500" cy="7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possesses specialized knowledge in medical and healthcare subjects, particularly in the context of first aid.</a:t>
              </a:r>
              <a:endParaRPr sz="1100">
                <a:solidFill>
                  <a:schemeClr val="dk1"/>
                </a:solidFill>
                <a:latin typeface="Quattrocento Sans"/>
                <a:ea typeface="Quattrocento Sans"/>
                <a:cs typeface="Quattrocento Sans"/>
                <a:sym typeface="Quattrocento Sans"/>
              </a:endParaRPr>
            </a:p>
          </p:txBody>
        </p:sp>
      </p:grpSp>
      <p:sp>
        <p:nvSpPr>
          <p:cNvPr id="473" name="Google Shape;473;p36"/>
          <p:cNvSpPr/>
          <p:nvPr/>
        </p:nvSpPr>
        <p:spPr>
          <a:xfrm>
            <a:off x="3272393" y="961377"/>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74" name="Google Shape;474;p36"/>
          <p:cNvSpPr/>
          <p:nvPr/>
        </p:nvSpPr>
        <p:spPr>
          <a:xfrm>
            <a:off x="3435986" y="888509"/>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75" name="Google Shape;475;p36"/>
          <p:cNvSpPr/>
          <p:nvPr/>
        </p:nvSpPr>
        <p:spPr>
          <a:xfrm rot="10800000">
            <a:off x="3477914" y="977459"/>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476" name="Google Shape;476;p36"/>
          <p:cNvGrpSpPr/>
          <p:nvPr/>
        </p:nvGrpSpPr>
        <p:grpSpPr>
          <a:xfrm>
            <a:off x="3435934" y="2497789"/>
            <a:ext cx="655430" cy="110756"/>
            <a:chOff x="2227588" y="3970122"/>
            <a:chExt cx="1060052" cy="179130"/>
          </a:xfrm>
        </p:grpSpPr>
        <p:sp>
          <p:nvSpPr>
            <p:cNvPr id="477" name="Google Shape;477;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78" name="Google Shape;478;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79" name="Google Shape;479;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80" name="Google Shape;480;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81" name="Google Shape;481;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482" name="Google Shape;482;p36"/>
          <p:cNvGrpSpPr/>
          <p:nvPr/>
        </p:nvGrpSpPr>
        <p:grpSpPr>
          <a:xfrm>
            <a:off x="3294878" y="1330145"/>
            <a:ext cx="2395125" cy="1168496"/>
            <a:chOff x="4851187" y="1419056"/>
            <a:chExt cx="3193500" cy="1557994"/>
          </a:xfrm>
        </p:grpSpPr>
        <p:sp>
          <p:nvSpPr>
            <p:cNvPr id="483" name="Google Shape;483;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Precise Recommendations</a:t>
              </a:r>
              <a:endParaRPr b="1" sz="1200">
                <a:solidFill>
                  <a:schemeClr val="dk1"/>
                </a:solidFill>
                <a:latin typeface="Quattrocento Sans"/>
                <a:ea typeface="Quattrocento Sans"/>
                <a:cs typeface="Quattrocento Sans"/>
                <a:sym typeface="Quattrocento Sans"/>
              </a:endParaRPr>
            </a:p>
          </p:txBody>
        </p:sp>
        <p:sp>
          <p:nvSpPr>
            <p:cNvPr id="484" name="Google Shape;484;p36"/>
            <p:cNvSpPr txBox="1"/>
            <p:nvPr/>
          </p:nvSpPr>
          <p:spPr>
            <a:xfrm>
              <a:off x="4851187" y="1756050"/>
              <a:ext cx="3193500" cy="122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chatbot can comprehend and react to medical queries with a high degree of precision, offering tailored recommendations suited to specific illnesses or injuries.</a:t>
              </a:r>
              <a:endParaRPr sz="1100">
                <a:solidFill>
                  <a:schemeClr val="dk1"/>
                </a:solidFill>
                <a:latin typeface="Quattrocento Sans"/>
                <a:ea typeface="Quattrocento Sans"/>
                <a:cs typeface="Quattrocento Sans"/>
                <a:sym typeface="Quattrocento Sans"/>
              </a:endParaRPr>
            </a:p>
          </p:txBody>
        </p:sp>
      </p:grpSp>
      <p:sp>
        <p:nvSpPr>
          <p:cNvPr id="485" name="Google Shape;485;p36"/>
          <p:cNvSpPr/>
          <p:nvPr/>
        </p:nvSpPr>
        <p:spPr>
          <a:xfrm>
            <a:off x="6192356" y="898777"/>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86" name="Google Shape;486;p36"/>
          <p:cNvSpPr/>
          <p:nvPr/>
        </p:nvSpPr>
        <p:spPr>
          <a:xfrm>
            <a:off x="6355949" y="825909"/>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6AB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87" name="Google Shape;487;p36"/>
          <p:cNvSpPr/>
          <p:nvPr/>
        </p:nvSpPr>
        <p:spPr>
          <a:xfrm rot="10800000">
            <a:off x="6397876" y="914859"/>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488" name="Google Shape;488;p36"/>
          <p:cNvGrpSpPr/>
          <p:nvPr/>
        </p:nvGrpSpPr>
        <p:grpSpPr>
          <a:xfrm>
            <a:off x="6355897" y="2435189"/>
            <a:ext cx="655430" cy="110756"/>
            <a:chOff x="2227588" y="3970122"/>
            <a:chExt cx="1060052" cy="179130"/>
          </a:xfrm>
        </p:grpSpPr>
        <p:sp>
          <p:nvSpPr>
            <p:cNvPr id="489" name="Google Shape;489;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90" name="Google Shape;490;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91" name="Google Shape;491;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92" name="Google Shape;492;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493" name="Google Shape;493;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494" name="Google Shape;494;p36"/>
          <p:cNvGrpSpPr/>
          <p:nvPr/>
        </p:nvGrpSpPr>
        <p:grpSpPr>
          <a:xfrm>
            <a:off x="6214840" y="1267545"/>
            <a:ext cx="2395125" cy="999296"/>
            <a:chOff x="4851187" y="1419056"/>
            <a:chExt cx="3193500" cy="1332394"/>
          </a:xfrm>
        </p:grpSpPr>
        <p:sp>
          <p:nvSpPr>
            <p:cNvPr id="495" name="Google Shape;495;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Semantic Similarity</a:t>
              </a:r>
              <a:endParaRPr b="1" sz="1200">
                <a:solidFill>
                  <a:schemeClr val="dk1"/>
                </a:solidFill>
                <a:latin typeface="Quattrocento Sans"/>
                <a:ea typeface="Quattrocento Sans"/>
                <a:cs typeface="Quattrocento Sans"/>
                <a:sym typeface="Quattrocento Sans"/>
              </a:endParaRPr>
            </a:p>
          </p:txBody>
        </p:sp>
        <p:sp>
          <p:nvSpPr>
            <p:cNvPr id="496" name="Google Shape;496;p36"/>
            <p:cNvSpPr txBox="1"/>
            <p:nvPr/>
          </p:nvSpPr>
          <p:spPr>
            <a:xfrm>
              <a:off x="4851187" y="1756050"/>
              <a:ext cx="3193500" cy="995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chatbot can accurately match user inquiries with predefined intent patterns and provide contextually relevant responses.</a:t>
              </a:r>
              <a:endParaRPr sz="1100">
                <a:solidFill>
                  <a:schemeClr val="dk1"/>
                </a:solidFill>
                <a:latin typeface="Quattrocento Sans"/>
                <a:ea typeface="Quattrocento Sans"/>
                <a:cs typeface="Quattrocento Sans"/>
                <a:sym typeface="Quattrocento Sans"/>
              </a:endParaRPr>
            </a:p>
          </p:txBody>
        </p:sp>
      </p:grpSp>
      <p:sp>
        <p:nvSpPr>
          <p:cNvPr id="497" name="Google Shape;497;p36"/>
          <p:cNvSpPr txBox="1"/>
          <p:nvPr/>
        </p:nvSpPr>
        <p:spPr>
          <a:xfrm>
            <a:off x="762190" y="690608"/>
            <a:ext cx="23952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Neural Nets using BioBERT :</a:t>
            </a:r>
            <a:endParaRPr b="1" sz="1200">
              <a:solidFill>
                <a:schemeClr val="dk1"/>
              </a:solidFill>
              <a:latin typeface="Quattrocento Sans"/>
              <a:ea typeface="Quattrocento Sans"/>
              <a:cs typeface="Quattrocento Sans"/>
              <a:sym typeface="Quattrocento Sans"/>
            </a:endParaRPr>
          </a:p>
        </p:txBody>
      </p:sp>
      <p:sp>
        <p:nvSpPr>
          <p:cNvPr id="498" name="Google Shape;498;p36"/>
          <p:cNvSpPr/>
          <p:nvPr/>
        </p:nvSpPr>
        <p:spPr>
          <a:xfrm rot="10800000">
            <a:off x="3854126" y="3070909"/>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sp>
        <p:nvSpPr>
          <p:cNvPr id="499" name="Google Shape;499;p36"/>
          <p:cNvSpPr/>
          <p:nvPr/>
        </p:nvSpPr>
        <p:spPr>
          <a:xfrm rot="10800000">
            <a:off x="6551528" y="3070909"/>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sp>
        <p:nvSpPr>
          <p:cNvPr id="500" name="Google Shape;500;p36"/>
          <p:cNvSpPr/>
          <p:nvPr/>
        </p:nvSpPr>
        <p:spPr>
          <a:xfrm>
            <a:off x="385156" y="3198552"/>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01" name="Google Shape;501;p36"/>
          <p:cNvSpPr/>
          <p:nvPr/>
        </p:nvSpPr>
        <p:spPr>
          <a:xfrm>
            <a:off x="548749" y="3125684"/>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02" name="Google Shape;502;p36"/>
          <p:cNvSpPr/>
          <p:nvPr/>
        </p:nvSpPr>
        <p:spPr>
          <a:xfrm rot="10800000">
            <a:off x="590676" y="3214634"/>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503" name="Google Shape;503;p36"/>
          <p:cNvGrpSpPr/>
          <p:nvPr/>
        </p:nvGrpSpPr>
        <p:grpSpPr>
          <a:xfrm>
            <a:off x="548697" y="4734964"/>
            <a:ext cx="655430" cy="110756"/>
            <a:chOff x="2227588" y="3970122"/>
            <a:chExt cx="1060052" cy="179130"/>
          </a:xfrm>
        </p:grpSpPr>
        <p:sp>
          <p:nvSpPr>
            <p:cNvPr id="504" name="Google Shape;504;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05" name="Google Shape;505;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06" name="Google Shape;506;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07" name="Google Shape;507;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08" name="Google Shape;508;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09" name="Google Shape;509;p36"/>
          <p:cNvGrpSpPr/>
          <p:nvPr/>
        </p:nvGrpSpPr>
        <p:grpSpPr>
          <a:xfrm>
            <a:off x="407640" y="3567320"/>
            <a:ext cx="2395125" cy="999296"/>
            <a:chOff x="4851187" y="1419056"/>
            <a:chExt cx="3193500" cy="1332394"/>
          </a:xfrm>
        </p:grpSpPr>
        <p:sp>
          <p:nvSpPr>
            <p:cNvPr id="510" name="Google Shape;510;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Versatile Conversational Abilities</a:t>
              </a:r>
              <a:endParaRPr b="1" sz="1200">
                <a:solidFill>
                  <a:schemeClr val="dk1"/>
                </a:solidFill>
                <a:latin typeface="Quattrocento Sans"/>
                <a:ea typeface="Quattrocento Sans"/>
                <a:cs typeface="Quattrocento Sans"/>
                <a:sym typeface="Quattrocento Sans"/>
              </a:endParaRPr>
            </a:p>
          </p:txBody>
        </p:sp>
        <p:sp>
          <p:nvSpPr>
            <p:cNvPr id="511" name="Google Shape;511;p36"/>
            <p:cNvSpPr txBox="1"/>
            <p:nvPr/>
          </p:nvSpPr>
          <p:spPr>
            <a:xfrm>
              <a:off x="4851187" y="1756050"/>
              <a:ext cx="3193500" cy="995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ChatGPT excels in engaging in human-like conversations across a wide range of topics, including first aid recommendations.</a:t>
              </a:r>
              <a:endParaRPr sz="1100">
                <a:solidFill>
                  <a:schemeClr val="dk1"/>
                </a:solidFill>
                <a:latin typeface="Quattrocento Sans"/>
                <a:ea typeface="Quattrocento Sans"/>
                <a:cs typeface="Quattrocento Sans"/>
                <a:sym typeface="Quattrocento Sans"/>
              </a:endParaRPr>
            </a:p>
          </p:txBody>
        </p:sp>
      </p:grpSp>
      <p:sp>
        <p:nvSpPr>
          <p:cNvPr id="512" name="Google Shape;512;p36"/>
          <p:cNvSpPr/>
          <p:nvPr/>
        </p:nvSpPr>
        <p:spPr>
          <a:xfrm>
            <a:off x="3305093" y="3198552"/>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13" name="Google Shape;513;p36"/>
          <p:cNvSpPr/>
          <p:nvPr/>
        </p:nvSpPr>
        <p:spPr>
          <a:xfrm>
            <a:off x="3468686" y="3125684"/>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14" name="Google Shape;514;p36"/>
          <p:cNvSpPr/>
          <p:nvPr/>
        </p:nvSpPr>
        <p:spPr>
          <a:xfrm rot="10800000">
            <a:off x="3510614" y="3214634"/>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515" name="Google Shape;515;p36"/>
          <p:cNvGrpSpPr/>
          <p:nvPr/>
        </p:nvGrpSpPr>
        <p:grpSpPr>
          <a:xfrm>
            <a:off x="3468634" y="4734964"/>
            <a:ext cx="655430" cy="110756"/>
            <a:chOff x="2227588" y="3970122"/>
            <a:chExt cx="1060052" cy="179130"/>
          </a:xfrm>
        </p:grpSpPr>
        <p:sp>
          <p:nvSpPr>
            <p:cNvPr id="516" name="Google Shape;516;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17" name="Google Shape;517;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18" name="Google Shape;518;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19" name="Google Shape;519;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20" name="Google Shape;520;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21" name="Google Shape;521;p36"/>
          <p:cNvGrpSpPr/>
          <p:nvPr/>
        </p:nvGrpSpPr>
        <p:grpSpPr>
          <a:xfrm>
            <a:off x="3327578" y="3567320"/>
            <a:ext cx="2395125" cy="1168496"/>
            <a:chOff x="4851187" y="1419056"/>
            <a:chExt cx="3193500" cy="1557994"/>
          </a:xfrm>
        </p:grpSpPr>
        <p:sp>
          <p:nvSpPr>
            <p:cNvPr id="522" name="Google Shape;522;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Contextual Understanding</a:t>
              </a:r>
              <a:endParaRPr b="1" sz="1200">
                <a:solidFill>
                  <a:schemeClr val="dk1"/>
                </a:solidFill>
                <a:latin typeface="Quattrocento Sans"/>
                <a:ea typeface="Quattrocento Sans"/>
                <a:cs typeface="Quattrocento Sans"/>
                <a:sym typeface="Quattrocento Sans"/>
              </a:endParaRPr>
            </a:p>
          </p:txBody>
        </p:sp>
        <p:sp>
          <p:nvSpPr>
            <p:cNvPr id="523" name="Google Shape;523;p36"/>
            <p:cNvSpPr txBox="1"/>
            <p:nvPr/>
          </p:nvSpPr>
          <p:spPr>
            <a:xfrm>
              <a:off x="4851187" y="1756050"/>
              <a:ext cx="3193500" cy="122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Quattrocento Sans"/>
                  <a:ea typeface="Quattrocento Sans"/>
                  <a:cs typeface="Quattrocento Sans"/>
                  <a:sym typeface="Quattrocento Sans"/>
                </a:rPr>
                <a:t>ChatGPT can understand and respond to user inquiries with contextual relevance, offering detailed instructions and guidance tailored to emergency situations.</a:t>
              </a:r>
              <a:endParaRPr sz="1100">
                <a:solidFill>
                  <a:schemeClr val="dk1"/>
                </a:solidFill>
                <a:latin typeface="Quattrocento Sans"/>
                <a:ea typeface="Quattrocento Sans"/>
                <a:cs typeface="Quattrocento Sans"/>
                <a:sym typeface="Quattrocento Sans"/>
              </a:endParaRPr>
            </a:p>
          </p:txBody>
        </p:sp>
      </p:grpSp>
      <p:sp>
        <p:nvSpPr>
          <p:cNvPr id="524" name="Google Shape;524;p36"/>
          <p:cNvSpPr/>
          <p:nvPr/>
        </p:nvSpPr>
        <p:spPr>
          <a:xfrm>
            <a:off x="6225056" y="3135952"/>
            <a:ext cx="2533800" cy="1678500"/>
          </a:xfrm>
          <a:prstGeom prst="roundRect">
            <a:avLst>
              <a:gd fmla="val 9468" name="adj"/>
            </a:avLst>
          </a:prstGeom>
          <a:solidFill>
            <a:srgbClr val="FFFFFF"/>
          </a:soli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25" name="Google Shape;525;p36"/>
          <p:cNvSpPr/>
          <p:nvPr/>
        </p:nvSpPr>
        <p:spPr>
          <a:xfrm>
            <a:off x="6388649" y="3063085"/>
            <a:ext cx="191381" cy="354036"/>
          </a:xfrm>
          <a:custGeom>
            <a:rect b="b" l="l" r="r" t="t"/>
            <a:pathLst>
              <a:path extrusionOk="0" h="753268" w="407194">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26" name="Google Shape;526;p36"/>
          <p:cNvSpPr/>
          <p:nvPr/>
        </p:nvSpPr>
        <p:spPr>
          <a:xfrm rot="10800000">
            <a:off x="6430576" y="3152034"/>
            <a:ext cx="108139" cy="88404"/>
          </a:xfrm>
          <a:custGeom>
            <a:rect b="b" l="l" r="r" t="t"/>
            <a:pathLst>
              <a:path extrusionOk="0" h="357188" w="386209">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Quattrocento Sans"/>
              <a:ea typeface="Quattrocento Sans"/>
              <a:cs typeface="Quattrocento Sans"/>
              <a:sym typeface="Quattrocento Sans"/>
            </a:endParaRPr>
          </a:p>
        </p:txBody>
      </p:sp>
      <p:grpSp>
        <p:nvGrpSpPr>
          <p:cNvPr id="527" name="Google Shape;527;p36"/>
          <p:cNvGrpSpPr/>
          <p:nvPr/>
        </p:nvGrpSpPr>
        <p:grpSpPr>
          <a:xfrm>
            <a:off x="6388597" y="4672364"/>
            <a:ext cx="655430" cy="110756"/>
            <a:chOff x="2227588" y="3970122"/>
            <a:chExt cx="1060052" cy="179130"/>
          </a:xfrm>
        </p:grpSpPr>
        <p:sp>
          <p:nvSpPr>
            <p:cNvPr id="528" name="Google Shape;528;p36"/>
            <p:cNvSpPr/>
            <p:nvPr/>
          </p:nvSpPr>
          <p:spPr>
            <a:xfrm>
              <a:off x="2227588" y="3970122"/>
              <a:ext cx="188049" cy="179130"/>
            </a:xfrm>
            <a:custGeom>
              <a:rect b="b" l="l" r="r" t="t"/>
              <a:pathLst>
                <a:path extrusionOk="0" h="179130" w="188049">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29" name="Google Shape;529;p36"/>
            <p:cNvSpPr/>
            <p:nvPr/>
          </p:nvSpPr>
          <p:spPr>
            <a:xfrm>
              <a:off x="2445589"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30" name="Google Shape;530;p36"/>
            <p:cNvSpPr/>
            <p:nvPr/>
          </p:nvSpPr>
          <p:spPr>
            <a:xfrm>
              <a:off x="2663590"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31" name="Google Shape;531;p36"/>
            <p:cNvSpPr/>
            <p:nvPr/>
          </p:nvSpPr>
          <p:spPr>
            <a:xfrm>
              <a:off x="2881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32" name="Google Shape;532;p36"/>
            <p:cNvSpPr/>
            <p:nvPr/>
          </p:nvSpPr>
          <p:spPr>
            <a:xfrm>
              <a:off x="3099591" y="3970122"/>
              <a:ext cx="188049" cy="179130"/>
            </a:xfrm>
            <a:custGeom>
              <a:rect b="b" l="l" r="r" t="t"/>
              <a:pathLst>
                <a:path extrusionOk="0" h="179130" w="188049">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adFill>
              <a:gsLst>
                <a:gs pos="0">
                  <a:srgbClr val="06AB9A"/>
                </a:gs>
                <a:gs pos="70000">
                  <a:srgbClr val="002060"/>
                </a:gs>
                <a:gs pos="100000">
                  <a:srgbClr val="002060"/>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33" name="Google Shape;533;p36"/>
          <p:cNvGrpSpPr/>
          <p:nvPr/>
        </p:nvGrpSpPr>
        <p:grpSpPr>
          <a:xfrm>
            <a:off x="6247540" y="3504720"/>
            <a:ext cx="2395125" cy="1168496"/>
            <a:chOff x="4851187" y="1419056"/>
            <a:chExt cx="3193500" cy="1557994"/>
          </a:xfrm>
        </p:grpSpPr>
        <p:sp>
          <p:nvSpPr>
            <p:cNvPr id="534" name="Google Shape;534;p36"/>
            <p:cNvSpPr txBox="1"/>
            <p:nvPr/>
          </p:nvSpPr>
          <p:spPr>
            <a:xfrm>
              <a:off x="4851187" y="1419056"/>
              <a:ext cx="3193500" cy="338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Accessibility</a:t>
              </a:r>
              <a:endParaRPr b="1" sz="1200">
                <a:solidFill>
                  <a:schemeClr val="dk1"/>
                </a:solidFill>
                <a:latin typeface="Quattrocento Sans"/>
                <a:ea typeface="Quattrocento Sans"/>
                <a:cs typeface="Quattrocento Sans"/>
                <a:sym typeface="Quattrocento Sans"/>
              </a:endParaRPr>
            </a:p>
          </p:txBody>
        </p:sp>
        <p:sp>
          <p:nvSpPr>
            <p:cNvPr id="535" name="Google Shape;535;p36"/>
            <p:cNvSpPr txBox="1"/>
            <p:nvPr/>
          </p:nvSpPr>
          <p:spPr>
            <a:xfrm>
              <a:off x="4851187" y="1756050"/>
              <a:ext cx="3193500" cy="122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3F3F3F"/>
                  </a:solidFill>
                  <a:latin typeface="Quattrocento Sans"/>
                  <a:ea typeface="Quattrocento Sans"/>
                  <a:cs typeface="Quattrocento Sans"/>
                  <a:sym typeface="Quattrocento Sans"/>
                </a:rPr>
                <a:t>With its user-friendly interface and intuitive interaction capabilities, it provides accessible and easy-to-understand assistance to users seeking first aid advice,.</a:t>
              </a:r>
              <a:endParaRPr sz="1100">
                <a:solidFill>
                  <a:srgbClr val="3F3F3F"/>
                </a:solidFill>
                <a:latin typeface="Quattrocento Sans"/>
                <a:ea typeface="Quattrocento Sans"/>
                <a:cs typeface="Quattrocento Sans"/>
                <a:sym typeface="Quattrocento Sans"/>
              </a:endParaRPr>
            </a:p>
          </p:txBody>
        </p:sp>
      </p:grpSp>
      <p:sp>
        <p:nvSpPr>
          <p:cNvPr id="536" name="Google Shape;536;p36"/>
          <p:cNvSpPr txBox="1"/>
          <p:nvPr/>
        </p:nvSpPr>
        <p:spPr>
          <a:xfrm>
            <a:off x="794890" y="2927783"/>
            <a:ext cx="23952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Quattrocento Sans"/>
                <a:ea typeface="Quattrocento Sans"/>
                <a:cs typeface="Quattrocento Sans"/>
                <a:sym typeface="Quattrocento Sans"/>
              </a:rPr>
              <a:t>ChatGPT</a:t>
            </a:r>
            <a:r>
              <a:rPr b="1" lang="en" sz="1200">
                <a:solidFill>
                  <a:schemeClr val="dk1"/>
                </a:solidFill>
                <a:latin typeface="Quattrocento Sans"/>
                <a:ea typeface="Quattrocento Sans"/>
                <a:cs typeface="Quattrocento Sans"/>
                <a:sym typeface="Quattrocento Sans"/>
              </a:rPr>
              <a:t> :</a:t>
            </a:r>
            <a:endParaRPr b="1"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7"/>
          <p:cNvSpPr/>
          <p:nvPr/>
        </p:nvSpPr>
        <p:spPr>
          <a:xfrm>
            <a:off x="1035" y="9"/>
            <a:ext cx="9144894" cy="2362209"/>
          </a:xfrm>
          <a:custGeom>
            <a:rect b="b" l="l" r="r" t="t"/>
            <a:pathLst>
              <a:path extrusionOk="0" h="10270475" w="24386383">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rgbClr val="06AB9A">
                  <a:alpha val="80000"/>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542" name="Google Shape;542;p37"/>
          <p:cNvSpPr/>
          <p:nvPr/>
        </p:nvSpPr>
        <p:spPr>
          <a:xfrm>
            <a:off x="-1925" y="9"/>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543" name="Google Shape;543;p37"/>
          <p:cNvSpPr/>
          <p:nvPr/>
        </p:nvSpPr>
        <p:spPr>
          <a:xfrm>
            <a:off x="-1925" y="10"/>
            <a:ext cx="9141043" cy="1302298"/>
          </a:xfrm>
          <a:custGeom>
            <a:rect b="b" l="l" r="r" t="t"/>
            <a:pathLst>
              <a:path extrusionOk="0" h="376" w="1626">
                <a:moveTo>
                  <a:pt x="1626" y="0"/>
                </a:moveTo>
                <a:lnTo>
                  <a:pt x="0" y="0"/>
                </a:lnTo>
                <a:lnTo>
                  <a:pt x="1626" y="376"/>
                </a:lnTo>
                <a:lnTo>
                  <a:pt x="1626" y="0"/>
                </a:lnTo>
                <a:close/>
              </a:path>
            </a:pathLst>
          </a:custGeom>
          <a:gradFill>
            <a:gsLst>
              <a:gs pos="0">
                <a:srgbClr val="06AB9A">
                  <a:alpha val="4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544" name="Google Shape;544;p37"/>
          <p:cNvSpPr/>
          <p:nvPr/>
        </p:nvSpPr>
        <p:spPr>
          <a:xfrm rot="10800000">
            <a:off x="2950" y="3006484"/>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pic>
        <p:nvPicPr>
          <p:cNvPr id="545" name="Google Shape;545;p37"/>
          <p:cNvPicPr preferRelativeResize="0"/>
          <p:nvPr/>
        </p:nvPicPr>
        <p:blipFill>
          <a:blip r:embed="rId3">
            <a:alphaModFix/>
          </a:blip>
          <a:stretch>
            <a:fillRect/>
          </a:stretch>
        </p:blipFill>
        <p:spPr>
          <a:xfrm>
            <a:off x="2504994" y="0"/>
            <a:ext cx="4136962" cy="5143500"/>
          </a:xfrm>
          <a:prstGeom prst="rect">
            <a:avLst/>
          </a:prstGeom>
          <a:noFill/>
          <a:ln>
            <a:noFill/>
          </a:ln>
        </p:spPr>
      </p:pic>
      <p:sp>
        <p:nvSpPr>
          <p:cNvPr id="546" name="Google Shape;546;p37"/>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7" name="Google Shape;547;p37"/>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548" name="Google Shape;548;p37"/>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9" name="Google Shape;549;p37"/>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13</a:t>
            </a:r>
            <a:endParaRPr b="1" sz="12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txBox="1"/>
          <p:nvPr/>
        </p:nvSpPr>
        <p:spPr>
          <a:xfrm>
            <a:off x="313750" y="426805"/>
            <a:ext cx="3358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References</a:t>
            </a:r>
            <a:r>
              <a:rPr b="1" i="0" lang="en" sz="2400">
                <a:solidFill>
                  <a:srgbClr val="002060"/>
                </a:solidFill>
                <a:latin typeface="Quattrocento Sans"/>
                <a:ea typeface="Quattrocento Sans"/>
                <a:cs typeface="Quattrocento Sans"/>
                <a:sym typeface="Quattrocento Sans"/>
              </a:rPr>
              <a:t> </a:t>
            </a:r>
            <a:endParaRPr b="1" sz="2400">
              <a:solidFill>
                <a:srgbClr val="002060"/>
              </a:solidFill>
              <a:latin typeface="Quattrocento Sans"/>
              <a:ea typeface="Quattrocento Sans"/>
              <a:cs typeface="Quattrocento Sans"/>
              <a:sym typeface="Quattrocento Sans"/>
            </a:endParaRPr>
          </a:p>
        </p:txBody>
      </p:sp>
      <p:cxnSp>
        <p:nvCxnSpPr>
          <p:cNvPr id="555" name="Google Shape;555;p38"/>
          <p:cNvCxnSpPr/>
          <p:nvPr/>
        </p:nvCxnSpPr>
        <p:spPr>
          <a:xfrm rot="10800000">
            <a:off x="405678" y="867718"/>
            <a:ext cx="1357200" cy="0"/>
          </a:xfrm>
          <a:prstGeom prst="straightConnector1">
            <a:avLst/>
          </a:prstGeom>
          <a:noFill/>
          <a:ln cap="rnd" cmpd="sng" w="57150">
            <a:solidFill>
              <a:srgbClr val="002060"/>
            </a:solidFill>
            <a:prstDash val="solid"/>
            <a:miter lim="800000"/>
            <a:headEnd len="sm" w="sm" type="none"/>
            <a:tailEnd len="sm" w="sm" type="none"/>
          </a:ln>
        </p:spPr>
      </p:cxnSp>
      <p:grpSp>
        <p:nvGrpSpPr>
          <p:cNvPr id="556" name="Google Shape;556;p38"/>
          <p:cNvGrpSpPr/>
          <p:nvPr/>
        </p:nvGrpSpPr>
        <p:grpSpPr>
          <a:xfrm>
            <a:off x="405682" y="1064269"/>
            <a:ext cx="8549994" cy="4277781"/>
            <a:chOff x="666170" y="2499259"/>
            <a:chExt cx="11399992" cy="5703708"/>
          </a:xfrm>
        </p:grpSpPr>
        <p:cxnSp>
          <p:nvCxnSpPr>
            <p:cNvPr id="557" name="Google Shape;557;p38"/>
            <p:cNvCxnSpPr/>
            <p:nvPr/>
          </p:nvCxnSpPr>
          <p:spPr>
            <a:xfrm>
              <a:off x="936603" y="3039259"/>
              <a:ext cx="6000" cy="4493100"/>
            </a:xfrm>
            <a:prstGeom prst="straightConnector1">
              <a:avLst/>
            </a:prstGeom>
            <a:noFill/>
            <a:ln cap="flat" cmpd="sng" w="76200">
              <a:solidFill>
                <a:srgbClr val="06AB9A"/>
              </a:solidFill>
              <a:prstDash val="solid"/>
              <a:miter lim="800000"/>
              <a:headEnd len="sm" w="sm" type="none"/>
              <a:tailEnd len="med" w="med" type="diamond"/>
            </a:ln>
          </p:spPr>
        </p:cxnSp>
        <p:sp>
          <p:nvSpPr>
            <p:cNvPr id="558" name="Google Shape;558;p38"/>
            <p:cNvSpPr/>
            <p:nvPr/>
          </p:nvSpPr>
          <p:spPr>
            <a:xfrm>
              <a:off x="666170" y="2499259"/>
              <a:ext cx="540000" cy="540000"/>
            </a:xfrm>
            <a:prstGeom prst="ellipse">
              <a:avLst/>
            </a:prstGeom>
            <a:noFill/>
            <a:ln cap="flat" cmpd="sng" w="127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9" name="Google Shape;559;p38"/>
            <p:cNvSpPr txBox="1"/>
            <p:nvPr/>
          </p:nvSpPr>
          <p:spPr>
            <a:xfrm>
              <a:off x="1206162" y="2826067"/>
              <a:ext cx="10860000" cy="53769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[1] Lee, J., Yoon, W., Kim, S., Kim, D., Kim, S., So, C. H., &amp; Kang, J. (2019, September 10).</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BioBERT: A pre-trained biomedical language representation model for biomedical text mining.</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OUP Academic. </a:t>
              </a:r>
              <a:r>
                <a:rPr lang="en" sz="1050" u="sng">
                  <a:solidFill>
                    <a:schemeClr val="hlink"/>
                  </a:solidFill>
                  <a:latin typeface="Times New Roman"/>
                  <a:ea typeface="Times New Roman"/>
                  <a:cs typeface="Times New Roman"/>
                  <a:sym typeface="Times New Roman"/>
                  <a:hlinkClick r:id="rId3"/>
                </a:rPr>
                <a:t>https://academic.oup.com/bioinformatics/article/36/4/1234/5566506?login=false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[2] Bai, Y., &amp; Zhou, X. (2020). Automatic Detecting for Health-related Twitter Data with BioBERT</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(pp. 63–69). </a:t>
              </a:r>
              <a:r>
                <a:rPr lang="en" sz="1050" u="sng">
                  <a:solidFill>
                    <a:schemeClr val="hlink"/>
                  </a:solidFill>
                  <a:latin typeface="Times New Roman"/>
                  <a:ea typeface="Times New Roman"/>
                  <a:cs typeface="Times New Roman"/>
                  <a:sym typeface="Times New Roman"/>
                  <a:hlinkClick r:id="rId4"/>
                </a:rPr>
                <a:t>https://aclanthology.org/2020.smm4h-1.10.pdf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[3] Das, B., &amp; Nirmala, S. J. (2022, October 1). Improving Healthcare Question Answering System by</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Identifying Suitable Answers. IEEE Xplore.</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5"/>
                </a:rPr>
                <a:t>https://doi.org/10.1109/MysuruCon55714.2022.9972435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[4] Julius, F. G., &amp; Nayak, A. K. (n.d.). Advancing COVID-19 Inquiry Responses Through Transfer</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Learning-Based Question Entailment Methodology. Research Gate.</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6"/>
                </a:rPr>
                <a:t>https://www.researchgate.net/publication/378275113_Advancing_COVID-19_Inquiry_Responses_</a:t>
              </a:r>
              <a:endParaRPr sz="1050">
                <a:solidFill>
                  <a:srgbClr val="103CC2"/>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7"/>
                </a:rPr>
                <a:t>Through_Transfer_Learning-Based_Question_Entailment_Methodology</a:t>
              </a:r>
              <a:endParaRPr sz="1050">
                <a:solidFill>
                  <a:srgbClr val="103CC2"/>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50">
                <a:solidFill>
                  <a:srgbClr val="103CC2"/>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[5] Devika, N., &amp; Anoop, V. S. (n.d.). Biomedical Named Entity Recognition from Malaria Literature</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a:solidFill>
                    <a:schemeClr val="dk1"/>
                  </a:solidFill>
                  <a:latin typeface="Times New Roman"/>
                  <a:ea typeface="Times New Roman"/>
                  <a:cs typeface="Times New Roman"/>
                  <a:sym typeface="Times New Roman"/>
                </a:rPr>
                <a:t>using BioBERT. IEEE Explore.</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8"/>
                </a:rPr>
                <a:t>https://ieeexplore.ieee.org/stamp/stamp.jsp?tp=&amp;arnumber=10335049</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t/>
              </a:r>
              <a:endParaRPr sz="105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600">
                <a:solidFill>
                  <a:srgbClr val="3F3F3F"/>
                </a:solidFill>
                <a:latin typeface="Times New Roman"/>
                <a:ea typeface="Times New Roman"/>
                <a:cs typeface="Times New Roman"/>
                <a:sym typeface="Times New Roman"/>
              </a:endParaRPr>
            </a:p>
          </p:txBody>
        </p:sp>
      </p:grpSp>
      <p:sp>
        <p:nvSpPr>
          <p:cNvPr id="560" name="Google Shape;560;p38"/>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9">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1" name="Google Shape;561;p38"/>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562" name="Google Shape;562;p38"/>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38"/>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14</a:t>
            </a:r>
            <a:endParaRPr b="1" sz="1200">
              <a:solidFill>
                <a:schemeClr val="dk1"/>
              </a:solidFill>
              <a:latin typeface="Poppins"/>
              <a:ea typeface="Poppins"/>
              <a:cs typeface="Poppins"/>
              <a:sym typeface="Poppins"/>
            </a:endParaRPr>
          </a:p>
        </p:txBody>
      </p:sp>
      <p:pic>
        <p:nvPicPr>
          <p:cNvPr id="564" name="Google Shape;564;p38"/>
          <p:cNvPicPr preferRelativeResize="0"/>
          <p:nvPr/>
        </p:nvPicPr>
        <p:blipFill>
          <a:blip r:embed="rId10">
            <a:alphaModFix/>
          </a:blip>
          <a:stretch>
            <a:fillRect/>
          </a:stretch>
        </p:blipFill>
        <p:spPr>
          <a:xfrm>
            <a:off x="500700" y="1168450"/>
            <a:ext cx="222025" cy="22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9"/>
          <p:cNvSpPr txBox="1"/>
          <p:nvPr/>
        </p:nvSpPr>
        <p:spPr>
          <a:xfrm>
            <a:off x="313750" y="426805"/>
            <a:ext cx="3358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References</a:t>
            </a:r>
            <a:r>
              <a:rPr b="1" i="0" lang="en" sz="2400">
                <a:solidFill>
                  <a:srgbClr val="002060"/>
                </a:solidFill>
                <a:latin typeface="Quattrocento Sans"/>
                <a:ea typeface="Quattrocento Sans"/>
                <a:cs typeface="Quattrocento Sans"/>
                <a:sym typeface="Quattrocento Sans"/>
              </a:rPr>
              <a:t> </a:t>
            </a:r>
            <a:endParaRPr b="1" sz="2400">
              <a:solidFill>
                <a:srgbClr val="002060"/>
              </a:solidFill>
              <a:latin typeface="Quattrocento Sans"/>
              <a:ea typeface="Quattrocento Sans"/>
              <a:cs typeface="Quattrocento Sans"/>
              <a:sym typeface="Quattrocento Sans"/>
            </a:endParaRPr>
          </a:p>
        </p:txBody>
      </p:sp>
      <p:cxnSp>
        <p:nvCxnSpPr>
          <p:cNvPr id="570" name="Google Shape;570;p39"/>
          <p:cNvCxnSpPr/>
          <p:nvPr/>
        </p:nvCxnSpPr>
        <p:spPr>
          <a:xfrm rot="10800000">
            <a:off x="405678" y="867718"/>
            <a:ext cx="1357200" cy="0"/>
          </a:xfrm>
          <a:prstGeom prst="straightConnector1">
            <a:avLst/>
          </a:prstGeom>
          <a:noFill/>
          <a:ln cap="rnd" cmpd="sng" w="57150">
            <a:solidFill>
              <a:srgbClr val="002060"/>
            </a:solidFill>
            <a:prstDash val="solid"/>
            <a:miter lim="800000"/>
            <a:headEnd len="sm" w="sm" type="none"/>
            <a:tailEnd len="sm" w="sm" type="none"/>
          </a:ln>
        </p:spPr>
      </p:cxnSp>
      <p:grpSp>
        <p:nvGrpSpPr>
          <p:cNvPr id="571" name="Google Shape;571;p39"/>
          <p:cNvGrpSpPr/>
          <p:nvPr/>
        </p:nvGrpSpPr>
        <p:grpSpPr>
          <a:xfrm>
            <a:off x="405682" y="1064269"/>
            <a:ext cx="8549994" cy="3774825"/>
            <a:chOff x="666170" y="2499259"/>
            <a:chExt cx="11399992" cy="5033100"/>
          </a:xfrm>
        </p:grpSpPr>
        <p:cxnSp>
          <p:nvCxnSpPr>
            <p:cNvPr id="572" name="Google Shape;572;p39"/>
            <p:cNvCxnSpPr/>
            <p:nvPr/>
          </p:nvCxnSpPr>
          <p:spPr>
            <a:xfrm>
              <a:off x="936603" y="3039259"/>
              <a:ext cx="6000" cy="4493100"/>
            </a:xfrm>
            <a:prstGeom prst="straightConnector1">
              <a:avLst/>
            </a:prstGeom>
            <a:noFill/>
            <a:ln cap="flat" cmpd="sng" w="76200">
              <a:solidFill>
                <a:srgbClr val="103CC2"/>
              </a:solidFill>
              <a:prstDash val="solid"/>
              <a:miter lim="800000"/>
              <a:headEnd len="sm" w="sm" type="none"/>
              <a:tailEnd len="med" w="med" type="diamond"/>
            </a:ln>
          </p:spPr>
        </p:cxnSp>
        <p:sp>
          <p:nvSpPr>
            <p:cNvPr id="573" name="Google Shape;573;p39"/>
            <p:cNvSpPr/>
            <p:nvPr/>
          </p:nvSpPr>
          <p:spPr>
            <a:xfrm>
              <a:off x="666170" y="2499259"/>
              <a:ext cx="540000" cy="540000"/>
            </a:xfrm>
            <a:prstGeom prst="ellipse">
              <a:avLst/>
            </a:prstGeom>
            <a:noFill/>
            <a:ln cap="flat" cmpd="sng" w="127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4" name="Google Shape;574;p39"/>
            <p:cNvSpPr txBox="1"/>
            <p:nvPr/>
          </p:nvSpPr>
          <p:spPr>
            <a:xfrm>
              <a:off x="1206162" y="2826067"/>
              <a:ext cx="10860000" cy="4617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[6] Zhang, Z., &amp; Chen, A. L. P. (2022, November 3). Biomedical named entity recognition with the</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combined feature attention and fully-shared multi-task learning - BMC bioinformatics. BioMed</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 sz="1050">
                  <a:solidFill>
                    <a:schemeClr val="dk1"/>
                  </a:solidFill>
                  <a:latin typeface="Times New Roman"/>
                  <a:ea typeface="Times New Roman"/>
                  <a:cs typeface="Times New Roman"/>
                  <a:sym typeface="Times New Roman"/>
                </a:rPr>
                <a:t>Central. </a:t>
              </a:r>
              <a:r>
                <a:rPr lang="en" sz="1050" u="sng">
                  <a:solidFill>
                    <a:schemeClr val="hlink"/>
                  </a:solidFill>
                  <a:latin typeface="Times New Roman"/>
                  <a:ea typeface="Times New Roman"/>
                  <a:cs typeface="Times New Roman"/>
                  <a:sym typeface="Times New Roman"/>
                  <a:hlinkClick r:id="rId3"/>
                </a:rPr>
                <a:t>https://bmcbioinformatics.biomedcentral.com/articles/10.1186/s12859-022-04994-3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[7] Sharaf, S., &amp; Anoop, V. S. (n.d.). An Analysis on Large Language Models in Healthcare: A Case</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 sz="1050">
                  <a:solidFill>
                    <a:schemeClr val="dk1"/>
                  </a:solidFill>
                  <a:latin typeface="Times New Roman"/>
                  <a:ea typeface="Times New Roman"/>
                  <a:cs typeface="Times New Roman"/>
                  <a:sym typeface="Times New Roman"/>
                </a:rPr>
                <a:t>Study of BioBERT. https://arxiv.org/. </a:t>
              </a:r>
              <a:r>
                <a:rPr lang="en" sz="1050" u="sng">
                  <a:solidFill>
                    <a:schemeClr val="hlink"/>
                  </a:solidFill>
                  <a:latin typeface="Times New Roman"/>
                  <a:ea typeface="Times New Roman"/>
                  <a:cs typeface="Times New Roman"/>
                  <a:sym typeface="Times New Roman"/>
                  <a:hlinkClick r:id="rId4"/>
                </a:rPr>
                <a:t>https://arxiv.org/pdf/2310.05421</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[8] Yu, X., Hu, W., Lu, S., &amp; Sun, X. (n.d.). BioBERT based named entity recognition in electronic</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medical record. IEEE Explore.</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5"/>
                </a:rPr>
                <a:t>https://ieeexplore.ieee.org/stamp/stamp.jsp?tp=&amp;arnumber=8965108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[9] Xie , W., Han, H., Xu, J., Zhao, C., &amp; Li, T. (n.d.). Extracting Drug-Drug Interactions from</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Biomedical Texts Using BioBERT with Improved Focal Loss. IEEE Explore.</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 sz="1050" u="sng">
                  <a:solidFill>
                    <a:schemeClr val="hlink"/>
                  </a:solidFill>
                  <a:latin typeface="Times New Roman"/>
                  <a:ea typeface="Times New Roman"/>
                  <a:cs typeface="Times New Roman"/>
                  <a:sym typeface="Times New Roman"/>
                  <a:hlinkClick r:id="rId6"/>
                </a:rPr>
                <a:t>https://ieeexplore.ieee.org/stamp/stamp.jsp?tp=&amp;arnumber=10246572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[10] Xygi, E., Andriopoulos, A., &amp; Koutsomitropoulos, D. (n.d.). Question Answering Chatbots for</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Biomedical Research using Transformers. IEEE Explore.</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u="sng">
                  <a:solidFill>
                    <a:schemeClr val="hlink"/>
                  </a:solidFill>
                  <a:latin typeface="Times New Roman"/>
                  <a:ea typeface="Times New Roman"/>
                  <a:cs typeface="Times New Roman"/>
                  <a:sym typeface="Times New Roman"/>
                  <a:hlinkClick r:id="rId7"/>
                </a:rPr>
                <a:t>https://ieeexplore.ieee.org/stamp/stamp.jsp?tp=&amp;arnumber=10066979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[11] Roumeliotis, K. I., &amp; Tselikas, N. D. (2023, May 26). Chatgpt and open-AI models: A preliminary</a:t>
              </a:r>
              <a:endParaRPr sz="105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 sz="1050">
                  <a:solidFill>
                    <a:schemeClr val="dk1"/>
                  </a:solidFill>
                  <a:latin typeface="Times New Roman"/>
                  <a:ea typeface="Times New Roman"/>
                  <a:cs typeface="Times New Roman"/>
                  <a:sym typeface="Times New Roman"/>
                </a:rPr>
                <a:t>review. MDPI. </a:t>
              </a:r>
              <a:r>
                <a:rPr lang="en" sz="1050" u="sng">
                  <a:solidFill>
                    <a:schemeClr val="hlink"/>
                  </a:solidFill>
                  <a:latin typeface="Times New Roman"/>
                  <a:ea typeface="Times New Roman"/>
                  <a:cs typeface="Times New Roman"/>
                  <a:sym typeface="Times New Roman"/>
                  <a:hlinkClick r:id="rId8"/>
                </a:rPr>
                <a:t>https://www.mdpi.com/1999-5903/15/6/192 </a:t>
              </a:r>
              <a:endParaRPr sz="1050">
                <a:solidFill>
                  <a:schemeClr val="dk1"/>
                </a:solidFill>
                <a:latin typeface="Times New Roman"/>
                <a:ea typeface="Times New Roman"/>
                <a:cs typeface="Times New Roman"/>
                <a:sym typeface="Times New Roman"/>
              </a:endParaRPr>
            </a:p>
          </p:txBody>
        </p:sp>
      </p:grpSp>
      <p:sp>
        <p:nvSpPr>
          <p:cNvPr id="575" name="Google Shape;575;p39"/>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9">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6" name="Google Shape;576;p39"/>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577" name="Google Shape;577;p39"/>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8" name="Google Shape;578;p39"/>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15</a:t>
            </a:r>
            <a:endParaRPr b="1" sz="1200">
              <a:solidFill>
                <a:schemeClr val="dk1"/>
              </a:solidFill>
              <a:latin typeface="Poppins"/>
              <a:ea typeface="Poppins"/>
              <a:cs typeface="Poppins"/>
              <a:sym typeface="Poppins"/>
            </a:endParaRPr>
          </a:p>
        </p:txBody>
      </p:sp>
      <p:pic>
        <p:nvPicPr>
          <p:cNvPr id="579" name="Google Shape;579;p39"/>
          <p:cNvPicPr preferRelativeResize="0"/>
          <p:nvPr/>
        </p:nvPicPr>
        <p:blipFill>
          <a:blip r:embed="rId10">
            <a:alphaModFix/>
          </a:blip>
          <a:stretch>
            <a:fillRect/>
          </a:stretch>
        </p:blipFill>
        <p:spPr>
          <a:xfrm>
            <a:off x="500700" y="1168450"/>
            <a:ext cx="222025" cy="22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0"/>
          <p:cNvSpPr txBox="1"/>
          <p:nvPr/>
        </p:nvSpPr>
        <p:spPr>
          <a:xfrm>
            <a:off x="246950" y="156525"/>
            <a:ext cx="1716900" cy="484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1"/>
              </a:buClr>
              <a:buSzPts val="2700"/>
              <a:buFont typeface="Quattrocento Sans"/>
              <a:buNone/>
            </a:pPr>
            <a:r>
              <a:rPr b="1" lang="en" sz="2700">
                <a:solidFill>
                  <a:schemeClr val="accent1"/>
                </a:solidFill>
                <a:latin typeface="Quattrocento Sans"/>
                <a:ea typeface="Quattrocento Sans"/>
                <a:cs typeface="Quattrocento Sans"/>
                <a:sym typeface="Quattrocento Sans"/>
              </a:rPr>
              <a:t>Questions </a:t>
            </a:r>
            <a:endParaRPr sz="1100"/>
          </a:p>
        </p:txBody>
      </p:sp>
      <p:cxnSp>
        <p:nvCxnSpPr>
          <p:cNvPr id="585" name="Google Shape;585;p40"/>
          <p:cNvCxnSpPr/>
          <p:nvPr/>
        </p:nvCxnSpPr>
        <p:spPr>
          <a:xfrm rot="10800000">
            <a:off x="426925" y="641350"/>
            <a:ext cx="1066500" cy="5400"/>
          </a:xfrm>
          <a:prstGeom prst="straightConnector1">
            <a:avLst/>
          </a:prstGeom>
          <a:noFill/>
          <a:ln cap="rnd" cmpd="sng" w="57150">
            <a:solidFill>
              <a:schemeClr val="accent1"/>
            </a:solidFill>
            <a:prstDash val="solid"/>
            <a:miter lim="800000"/>
            <a:headEnd len="sm" w="sm" type="none"/>
            <a:tailEnd len="sm" w="sm" type="none"/>
          </a:ln>
        </p:spPr>
      </p:cxnSp>
      <p:pic>
        <p:nvPicPr>
          <p:cNvPr id="586" name="Google Shape;586;p40"/>
          <p:cNvPicPr preferRelativeResize="0"/>
          <p:nvPr/>
        </p:nvPicPr>
        <p:blipFill>
          <a:blip r:embed="rId3">
            <a:alphaModFix/>
          </a:blip>
          <a:stretch>
            <a:fillRect/>
          </a:stretch>
        </p:blipFill>
        <p:spPr>
          <a:xfrm>
            <a:off x="2878050" y="152400"/>
            <a:ext cx="3387900" cy="4838700"/>
          </a:xfrm>
          <a:prstGeom prst="rect">
            <a:avLst/>
          </a:prstGeom>
          <a:noFill/>
          <a:ln>
            <a:noFill/>
          </a:ln>
        </p:spPr>
      </p:pic>
      <p:sp>
        <p:nvSpPr>
          <p:cNvPr id="587" name="Google Shape;587;p40"/>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8" name="Google Shape;588;p40"/>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589" name="Google Shape;589;p40"/>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0" name="Google Shape;590;p40"/>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16</a:t>
            </a:r>
            <a:endParaRPr b="1" sz="12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26"/>
          <p:cNvGrpSpPr/>
          <p:nvPr/>
        </p:nvGrpSpPr>
        <p:grpSpPr>
          <a:xfrm>
            <a:off x="348189" y="288419"/>
            <a:ext cx="3428100" cy="593389"/>
            <a:chOff x="990700" y="665960"/>
            <a:chExt cx="4570800" cy="791185"/>
          </a:xfrm>
        </p:grpSpPr>
        <p:sp>
          <p:nvSpPr>
            <p:cNvPr id="112" name="Google Shape;112;p26"/>
            <p:cNvSpPr txBox="1"/>
            <p:nvPr/>
          </p:nvSpPr>
          <p:spPr>
            <a:xfrm>
              <a:off x="990700" y="665960"/>
              <a:ext cx="4570800" cy="5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Introducing the Team :</a:t>
              </a:r>
              <a:endParaRPr b="1" sz="2100">
                <a:solidFill>
                  <a:srgbClr val="002060"/>
                </a:solidFill>
                <a:latin typeface="Quattrocento Sans"/>
                <a:ea typeface="Quattrocento Sans"/>
                <a:cs typeface="Quattrocento Sans"/>
                <a:sym typeface="Quattrocento Sans"/>
              </a:endParaRPr>
            </a:p>
          </p:txBody>
        </p:sp>
        <p:cxnSp>
          <p:nvCxnSpPr>
            <p:cNvPr id="113" name="Google Shape;113;p26"/>
            <p:cNvCxnSpPr/>
            <p:nvPr/>
          </p:nvCxnSpPr>
          <p:spPr>
            <a:xfrm rot="10800000">
              <a:off x="1140651" y="1457145"/>
              <a:ext cx="1809600" cy="0"/>
            </a:xfrm>
            <a:prstGeom prst="straightConnector1">
              <a:avLst/>
            </a:prstGeom>
            <a:noFill/>
            <a:ln cap="rnd" cmpd="sng" w="57150">
              <a:solidFill>
                <a:srgbClr val="002060"/>
              </a:solidFill>
              <a:prstDash val="solid"/>
              <a:miter lim="800000"/>
              <a:headEnd len="sm" w="sm" type="none"/>
              <a:tailEnd len="sm" w="sm" type="none"/>
            </a:ln>
          </p:spPr>
        </p:cxnSp>
      </p:grpSp>
      <p:grpSp>
        <p:nvGrpSpPr>
          <p:cNvPr id="114" name="Google Shape;114;p26"/>
          <p:cNvGrpSpPr/>
          <p:nvPr/>
        </p:nvGrpSpPr>
        <p:grpSpPr>
          <a:xfrm>
            <a:off x="858565" y="1105328"/>
            <a:ext cx="7270650" cy="1000575"/>
            <a:chOff x="1107220" y="1933733"/>
            <a:chExt cx="9694200" cy="1334100"/>
          </a:xfrm>
        </p:grpSpPr>
        <p:sp>
          <p:nvSpPr>
            <p:cNvPr id="115" name="Google Shape;115;p26"/>
            <p:cNvSpPr/>
            <p:nvPr/>
          </p:nvSpPr>
          <p:spPr>
            <a:xfrm>
              <a:off x="9467320" y="1933733"/>
              <a:ext cx="1334100" cy="1334100"/>
            </a:xfrm>
            <a:prstGeom prst="ellipse">
              <a:avLst/>
            </a:prstGeom>
            <a:solidFill>
              <a:schemeClr val="lt1"/>
            </a:solidFill>
            <a:ln cap="flat"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 name="Google Shape;116;p26"/>
            <p:cNvSpPr/>
            <p:nvPr/>
          </p:nvSpPr>
          <p:spPr>
            <a:xfrm>
              <a:off x="4000383" y="1933733"/>
              <a:ext cx="1334100" cy="1334100"/>
            </a:xfrm>
            <a:prstGeom prst="ellipse">
              <a:avLst/>
            </a:prstGeom>
            <a:solidFill>
              <a:schemeClr val="lt1"/>
            </a:solidFill>
            <a:ln cap="flat"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7" name="Google Shape;117;p26"/>
            <p:cNvSpPr/>
            <p:nvPr/>
          </p:nvSpPr>
          <p:spPr>
            <a:xfrm>
              <a:off x="6782980" y="1933733"/>
              <a:ext cx="1334100" cy="1334100"/>
            </a:xfrm>
            <a:prstGeom prst="ellipse">
              <a:avLst/>
            </a:prstGeom>
            <a:solidFill>
              <a:schemeClr val="lt1"/>
            </a:solidFill>
            <a:ln cap="flat"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18" name="Google Shape;118;p26"/>
            <p:cNvGrpSpPr/>
            <p:nvPr/>
          </p:nvGrpSpPr>
          <p:grpSpPr>
            <a:xfrm>
              <a:off x="1107220" y="1933733"/>
              <a:ext cx="1334100" cy="1334100"/>
              <a:chOff x="1107220" y="1933733"/>
              <a:chExt cx="1334100" cy="1334100"/>
            </a:xfrm>
          </p:grpSpPr>
          <p:pic>
            <p:nvPicPr>
              <p:cNvPr descr="Illustrator with solid fill" id="119" name="Google Shape;119;p26"/>
              <p:cNvPicPr preferRelativeResize="0"/>
              <p:nvPr/>
            </p:nvPicPr>
            <p:blipFill rotWithShape="1">
              <a:blip r:embed="rId3">
                <a:alphaModFix/>
              </a:blip>
              <a:srcRect b="0" l="0" r="0" t="0"/>
              <a:stretch/>
            </p:blipFill>
            <p:spPr>
              <a:xfrm>
                <a:off x="1374410" y="2200923"/>
                <a:ext cx="799744" cy="799744"/>
              </a:xfrm>
              <a:prstGeom prst="rect">
                <a:avLst/>
              </a:prstGeom>
              <a:noFill/>
              <a:ln cap="flat" cmpd="sng" w="114300">
                <a:solidFill>
                  <a:srgbClr val="000000"/>
                </a:solidFill>
                <a:prstDash val="solid"/>
                <a:round/>
                <a:headEnd len="sm" w="sm" type="none"/>
                <a:tailEnd len="sm" w="sm" type="none"/>
              </a:ln>
            </p:spPr>
          </p:pic>
          <p:sp>
            <p:nvSpPr>
              <p:cNvPr id="120" name="Google Shape;120;p26"/>
              <p:cNvSpPr/>
              <p:nvPr/>
            </p:nvSpPr>
            <p:spPr>
              <a:xfrm>
                <a:off x="1107220" y="1933733"/>
                <a:ext cx="1334100" cy="1334100"/>
              </a:xfrm>
              <a:prstGeom prst="ellipse">
                <a:avLst/>
              </a:prstGeom>
              <a:solidFill>
                <a:schemeClr val="lt1"/>
              </a:solidFill>
              <a:ln cap="flat"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grpSp>
      <p:grpSp>
        <p:nvGrpSpPr>
          <p:cNvPr id="121" name="Google Shape;121;p26"/>
          <p:cNvGrpSpPr/>
          <p:nvPr/>
        </p:nvGrpSpPr>
        <p:grpSpPr>
          <a:xfrm flipH="1">
            <a:off x="1092765" y="3125191"/>
            <a:ext cx="7270650" cy="1000575"/>
            <a:chOff x="1107220" y="1933733"/>
            <a:chExt cx="9694200" cy="1334100"/>
          </a:xfrm>
        </p:grpSpPr>
        <p:sp>
          <p:nvSpPr>
            <p:cNvPr id="122" name="Google Shape;122;p26"/>
            <p:cNvSpPr/>
            <p:nvPr/>
          </p:nvSpPr>
          <p:spPr>
            <a:xfrm>
              <a:off x="9467320" y="1933733"/>
              <a:ext cx="1334100" cy="1334100"/>
            </a:xfrm>
            <a:prstGeom prst="ellipse">
              <a:avLst/>
            </a:prstGeom>
            <a:solidFill>
              <a:schemeClr val="lt1"/>
            </a:solidFill>
            <a:ln cap="flat"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 name="Google Shape;123;p26"/>
            <p:cNvSpPr/>
            <p:nvPr/>
          </p:nvSpPr>
          <p:spPr>
            <a:xfrm>
              <a:off x="4000383" y="1933733"/>
              <a:ext cx="1334100" cy="1334100"/>
            </a:xfrm>
            <a:prstGeom prst="ellipse">
              <a:avLst/>
            </a:prstGeom>
            <a:solidFill>
              <a:schemeClr val="lt1"/>
            </a:solidFill>
            <a:ln cap="flat" cmpd="sng" w="1143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4" name="Google Shape;124;p26"/>
            <p:cNvSpPr/>
            <p:nvPr/>
          </p:nvSpPr>
          <p:spPr>
            <a:xfrm>
              <a:off x="6782980" y="1933733"/>
              <a:ext cx="1334100" cy="1334100"/>
            </a:xfrm>
            <a:prstGeom prst="ellipse">
              <a:avLst/>
            </a:prstGeom>
            <a:solidFill>
              <a:schemeClr val="lt1"/>
            </a:solidFill>
            <a:ln cap="flat"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25" name="Google Shape;125;p26"/>
            <p:cNvGrpSpPr/>
            <p:nvPr/>
          </p:nvGrpSpPr>
          <p:grpSpPr>
            <a:xfrm>
              <a:off x="1107220" y="1933733"/>
              <a:ext cx="1334100" cy="1334100"/>
              <a:chOff x="1107220" y="1933733"/>
              <a:chExt cx="1334100" cy="1334100"/>
            </a:xfrm>
          </p:grpSpPr>
          <p:pic>
            <p:nvPicPr>
              <p:cNvPr descr="Illustrator with solid fill" id="126" name="Google Shape;126;p26"/>
              <p:cNvPicPr preferRelativeResize="0"/>
              <p:nvPr/>
            </p:nvPicPr>
            <p:blipFill rotWithShape="1">
              <a:blip r:embed="rId3">
                <a:alphaModFix/>
              </a:blip>
              <a:srcRect b="0" l="0" r="0" t="0"/>
              <a:stretch/>
            </p:blipFill>
            <p:spPr>
              <a:xfrm>
                <a:off x="1374410" y="2200923"/>
                <a:ext cx="799744" cy="799744"/>
              </a:xfrm>
              <a:prstGeom prst="rect">
                <a:avLst/>
              </a:prstGeom>
              <a:noFill/>
              <a:ln cap="flat" cmpd="sng" w="114300">
                <a:solidFill>
                  <a:srgbClr val="000000"/>
                </a:solidFill>
                <a:prstDash val="solid"/>
                <a:round/>
                <a:headEnd len="sm" w="sm" type="none"/>
                <a:tailEnd len="sm" w="sm" type="none"/>
              </a:ln>
            </p:spPr>
          </p:pic>
          <p:sp>
            <p:nvSpPr>
              <p:cNvPr id="127" name="Google Shape;127;p26"/>
              <p:cNvSpPr/>
              <p:nvPr/>
            </p:nvSpPr>
            <p:spPr>
              <a:xfrm>
                <a:off x="1107220" y="1933733"/>
                <a:ext cx="1334100" cy="1334100"/>
              </a:xfrm>
              <a:prstGeom prst="ellipse">
                <a:avLst/>
              </a:prstGeom>
              <a:solidFill>
                <a:schemeClr val="lt1"/>
              </a:solidFill>
              <a:ln cap="flat" cmpd="sng" w="114300">
                <a:solidFill>
                  <a:srgbClr val="06AB9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grpSp>
      <p:sp>
        <p:nvSpPr>
          <p:cNvPr id="128" name="Google Shape;128;p26"/>
          <p:cNvSpPr txBox="1"/>
          <p:nvPr/>
        </p:nvSpPr>
        <p:spPr>
          <a:xfrm>
            <a:off x="2732075" y="2179725"/>
            <a:ext cx="1598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VAIBHAV PARIKH</a:t>
            </a:r>
            <a:endParaRPr b="1" sz="1500">
              <a:solidFill>
                <a:srgbClr val="002060"/>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 (PROTOTYPER)</a:t>
            </a:r>
            <a:endParaRPr b="1" sz="1500">
              <a:solidFill>
                <a:srgbClr val="002060"/>
              </a:solidFill>
              <a:latin typeface="Quattrocento Sans"/>
              <a:ea typeface="Quattrocento Sans"/>
              <a:cs typeface="Quattrocento Sans"/>
              <a:sym typeface="Quattrocento Sans"/>
            </a:endParaRPr>
          </a:p>
        </p:txBody>
      </p:sp>
      <p:sp>
        <p:nvSpPr>
          <p:cNvPr id="129" name="Google Shape;129;p26"/>
          <p:cNvSpPr txBox="1"/>
          <p:nvPr/>
        </p:nvSpPr>
        <p:spPr>
          <a:xfrm>
            <a:off x="212850" y="2139650"/>
            <a:ext cx="2291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THANESH NAGARAJAN </a:t>
            </a:r>
            <a:endParaRPr b="1" sz="1500">
              <a:solidFill>
                <a:srgbClr val="09AB9A"/>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 (</a:t>
            </a:r>
            <a:r>
              <a:rPr b="1" lang="en" sz="1500">
                <a:solidFill>
                  <a:srgbClr val="09AB9A"/>
                </a:solidFill>
                <a:latin typeface="Quattrocento Sans"/>
                <a:ea typeface="Quattrocento Sans"/>
                <a:cs typeface="Quattrocento Sans"/>
                <a:sym typeface="Quattrocento Sans"/>
              </a:rPr>
              <a:t>PROTOTYPER</a:t>
            </a:r>
            <a:r>
              <a:rPr b="1" lang="en" sz="1500">
                <a:solidFill>
                  <a:srgbClr val="09AB9A"/>
                </a:solidFill>
                <a:latin typeface="Quattrocento Sans"/>
                <a:ea typeface="Quattrocento Sans"/>
                <a:cs typeface="Quattrocento Sans"/>
                <a:sym typeface="Quattrocento Sans"/>
              </a:rPr>
              <a:t>)</a:t>
            </a:r>
            <a:endParaRPr b="1" sz="1500">
              <a:solidFill>
                <a:srgbClr val="09AB9A"/>
              </a:solidFill>
              <a:latin typeface="Quattrocento Sans"/>
              <a:ea typeface="Quattrocento Sans"/>
              <a:cs typeface="Quattrocento Sans"/>
              <a:sym typeface="Quattrocento Sans"/>
            </a:endParaRPr>
          </a:p>
        </p:txBody>
      </p:sp>
      <p:sp>
        <p:nvSpPr>
          <p:cNvPr id="130" name="Google Shape;130;p26"/>
          <p:cNvSpPr txBox="1"/>
          <p:nvPr/>
        </p:nvSpPr>
        <p:spPr>
          <a:xfrm>
            <a:off x="4611050" y="2240338"/>
            <a:ext cx="18828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CHINTAN PATADIA</a:t>
            </a:r>
            <a:endParaRPr b="1" sz="1500">
              <a:solidFill>
                <a:srgbClr val="09AB9A"/>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 (DESIGNER)</a:t>
            </a:r>
            <a:endParaRPr b="1" sz="1500">
              <a:solidFill>
                <a:srgbClr val="09AB9A"/>
              </a:solidFill>
              <a:latin typeface="Quattrocento Sans"/>
              <a:ea typeface="Quattrocento Sans"/>
              <a:cs typeface="Quattrocento Sans"/>
              <a:sym typeface="Quattrocento Sans"/>
            </a:endParaRPr>
          </a:p>
        </p:txBody>
      </p:sp>
      <p:sp>
        <p:nvSpPr>
          <p:cNvPr id="131" name="Google Shape;131;p26"/>
          <p:cNvSpPr txBox="1"/>
          <p:nvPr/>
        </p:nvSpPr>
        <p:spPr>
          <a:xfrm>
            <a:off x="6334650" y="2240325"/>
            <a:ext cx="25965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PRIYAMVADA MURUDKAR</a:t>
            </a:r>
            <a:r>
              <a:rPr b="1" lang="en" sz="1500">
                <a:solidFill>
                  <a:srgbClr val="002060"/>
                </a:solidFill>
                <a:latin typeface="Quattrocento Sans"/>
                <a:ea typeface="Quattrocento Sans"/>
                <a:cs typeface="Quattrocento Sans"/>
                <a:sym typeface="Quattrocento Sans"/>
              </a:rPr>
              <a:t> </a:t>
            </a:r>
            <a:endParaRPr b="1" sz="1500">
              <a:solidFill>
                <a:srgbClr val="002060"/>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 (DESIGNER)</a:t>
            </a:r>
            <a:endParaRPr b="1" sz="1500">
              <a:solidFill>
                <a:srgbClr val="002060"/>
              </a:solidFill>
              <a:latin typeface="Quattrocento Sans"/>
              <a:ea typeface="Quattrocento Sans"/>
              <a:cs typeface="Quattrocento Sans"/>
              <a:sym typeface="Quattrocento Sans"/>
            </a:endParaRPr>
          </a:p>
        </p:txBody>
      </p:sp>
      <p:sp>
        <p:nvSpPr>
          <p:cNvPr id="132" name="Google Shape;132;p26"/>
          <p:cNvSpPr txBox="1"/>
          <p:nvPr/>
        </p:nvSpPr>
        <p:spPr>
          <a:xfrm>
            <a:off x="340700" y="4260200"/>
            <a:ext cx="23808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JUMAINA RAHMAN NEEN</a:t>
            </a:r>
            <a:endParaRPr b="1" sz="1500">
              <a:solidFill>
                <a:srgbClr val="002060"/>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 (EDITOR)</a:t>
            </a:r>
            <a:endParaRPr b="1" sz="1500">
              <a:solidFill>
                <a:srgbClr val="002060"/>
              </a:solidFill>
              <a:latin typeface="Quattrocento Sans"/>
              <a:ea typeface="Quattrocento Sans"/>
              <a:cs typeface="Quattrocento Sans"/>
              <a:sym typeface="Quattrocento Sans"/>
            </a:endParaRPr>
          </a:p>
        </p:txBody>
      </p:sp>
      <p:sp>
        <p:nvSpPr>
          <p:cNvPr id="133" name="Google Shape;133;p26"/>
          <p:cNvSpPr txBox="1"/>
          <p:nvPr/>
        </p:nvSpPr>
        <p:spPr>
          <a:xfrm>
            <a:off x="2928075" y="4260200"/>
            <a:ext cx="14616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FORAM PATEL</a:t>
            </a:r>
            <a:endParaRPr b="1" sz="1500">
              <a:solidFill>
                <a:srgbClr val="09AB9A"/>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 (EDITOR)</a:t>
            </a:r>
            <a:endParaRPr b="1" sz="1500">
              <a:solidFill>
                <a:srgbClr val="09AB9A"/>
              </a:solidFill>
              <a:latin typeface="Quattrocento Sans"/>
              <a:ea typeface="Quattrocento Sans"/>
              <a:cs typeface="Quattrocento Sans"/>
              <a:sym typeface="Quattrocento Sans"/>
            </a:endParaRPr>
          </a:p>
        </p:txBody>
      </p:sp>
      <p:sp>
        <p:nvSpPr>
          <p:cNvPr id="134" name="Google Shape;134;p26"/>
          <p:cNvSpPr txBox="1"/>
          <p:nvPr/>
        </p:nvSpPr>
        <p:spPr>
          <a:xfrm>
            <a:off x="6844900" y="4260200"/>
            <a:ext cx="1958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GURVEEN NAGPAL</a:t>
            </a:r>
            <a:endParaRPr b="1" sz="1500">
              <a:solidFill>
                <a:srgbClr val="09AB9A"/>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9AB9A"/>
                </a:solidFill>
                <a:latin typeface="Quattrocento Sans"/>
                <a:ea typeface="Quattrocento Sans"/>
                <a:cs typeface="Quattrocento Sans"/>
                <a:sym typeface="Quattrocento Sans"/>
              </a:rPr>
              <a:t> (</a:t>
            </a:r>
            <a:r>
              <a:rPr b="1" lang="en" sz="1500">
                <a:solidFill>
                  <a:srgbClr val="09AB9A"/>
                </a:solidFill>
                <a:latin typeface="Quattrocento Sans"/>
                <a:ea typeface="Quattrocento Sans"/>
                <a:cs typeface="Quattrocento Sans"/>
                <a:sym typeface="Quattrocento Sans"/>
              </a:rPr>
              <a:t>LIBRARIAN</a:t>
            </a:r>
            <a:r>
              <a:rPr b="1" lang="en" sz="1500">
                <a:solidFill>
                  <a:srgbClr val="09AB9A"/>
                </a:solidFill>
                <a:latin typeface="Quattrocento Sans"/>
                <a:ea typeface="Quattrocento Sans"/>
                <a:cs typeface="Quattrocento Sans"/>
                <a:sym typeface="Quattrocento Sans"/>
              </a:rPr>
              <a:t>)</a:t>
            </a:r>
            <a:endParaRPr b="1" sz="1500">
              <a:solidFill>
                <a:srgbClr val="09AB9A"/>
              </a:solidFill>
              <a:latin typeface="Quattrocento Sans"/>
              <a:ea typeface="Quattrocento Sans"/>
              <a:cs typeface="Quattrocento Sans"/>
              <a:sym typeface="Quattrocento Sans"/>
            </a:endParaRPr>
          </a:p>
        </p:txBody>
      </p:sp>
      <p:sp>
        <p:nvSpPr>
          <p:cNvPr id="135" name="Google Shape;135;p26"/>
          <p:cNvSpPr txBox="1"/>
          <p:nvPr/>
        </p:nvSpPr>
        <p:spPr>
          <a:xfrm>
            <a:off x="5055851" y="4260200"/>
            <a:ext cx="14616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POOJA PALA</a:t>
            </a:r>
            <a:endParaRPr b="1" sz="1500">
              <a:solidFill>
                <a:srgbClr val="002060"/>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 sz="1500">
                <a:solidFill>
                  <a:srgbClr val="002060"/>
                </a:solidFill>
                <a:latin typeface="Quattrocento Sans"/>
                <a:ea typeface="Quattrocento Sans"/>
                <a:cs typeface="Quattrocento Sans"/>
                <a:sym typeface="Quattrocento Sans"/>
              </a:rPr>
              <a:t> (LIBRARIAN)</a:t>
            </a:r>
            <a:endParaRPr b="1" sz="1500">
              <a:solidFill>
                <a:srgbClr val="002060"/>
              </a:solidFill>
              <a:latin typeface="Quattrocento Sans"/>
              <a:ea typeface="Quattrocento Sans"/>
              <a:cs typeface="Quattrocento Sans"/>
              <a:sym typeface="Quattrocento Sans"/>
            </a:endParaRPr>
          </a:p>
        </p:txBody>
      </p:sp>
      <p:pic>
        <p:nvPicPr>
          <p:cNvPr id="136" name="Google Shape;136;p26"/>
          <p:cNvPicPr preferRelativeResize="0"/>
          <p:nvPr/>
        </p:nvPicPr>
        <p:blipFill>
          <a:blip r:embed="rId4">
            <a:alphaModFix/>
          </a:blip>
          <a:stretch>
            <a:fillRect/>
          </a:stretch>
        </p:blipFill>
        <p:spPr>
          <a:xfrm>
            <a:off x="7182075" y="1154788"/>
            <a:ext cx="901675" cy="901675"/>
          </a:xfrm>
          <a:prstGeom prst="rect">
            <a:avLst/>
          </a:prstGeom>
          <a:noFill/>
          <a:ln>
            <a:noFill/>
          </a:ln>
        </p:spPr>
      </p:pic>
      <p:pic>
        <p:nvPicPr>
          <p:cNvPr id="137" name="Google Shape;137;p26"/>
          <p:cNvPicPr preferRelativeResize="0"/>
          <p:nvPr/>
        </p:nvPicPr>
        <p:blipFill>
          <a:blip r:embed="rId5">
            <a:alphaModFix/>
          </a:blip>
          <a:stretch>
            <a:fillRect/>
          </a:stretch>
        </p:blipFill>
        <p:spPr>
          <a:xfrm>
            <a:off x="5171475" y="1154788"/>
            <a:ext cx="896025" cy="896025"/>
          </a:xfrm>
          <a:prstGeom prst="rect">
            <a:avLst/>
          </a:prstGeom>
          <a:noFill/>
          <a:ln>
            <a:noFill/>
          </a:ln>
        </p:spPr>
      </p:pic>
      <p:pic>
        <p:nvPicPr>
          <p:cNvPr id="138" name="Google Shape;138;p26"/>
          <p:cNvPicPr preferRelativeResize="0"/>
          <p:nvPr/>
        </p:nvPicPr>
        <p:blipFill>
          <a:blip r:embed="rId6">
            <a:alphaModFix/>
          </a:blip>
          <a:stretch>
            <a:fillRect/>
          </a:stretch>
        </p:blipFill>
        <p:spPr>
          <a:xfrm>
            <a:off x="1144750" y="3181575"/>
            <a:ext cx="896025" cy="901675"/>
          </a:xfrm>
          <a:prstGeom prst="rect">
            <a:avLst/>
          </a:prstGeom>
          <a:noFill/>
          <a:ln>
            <a:noFill/>
          </a:ln>
        </p:spPr>
      </p:pic>
      <p:pic>
        <p:nvPicPr>
          <p:cNvPr id="139" name="Google Shape;139;p26"/>
          <p:cNvPicPr preferRelativeResize="0"/>
          <p:nvPr/>
        </p:nvPicPr>
        <p:blipFill>
          <a:blip r:embed="rId7">
            <a:alphaModFix/>
          </a:blip>
          <a:stretch>
            <a:fillRect/>
          </a:stretch>
        </p:blipFill>
        <p:spPr>
          <a:xfrm>
            <a:off x="5239250" y="3184400"/>
            <a:ext cx="896025" cy="896025"/>
          </a:xfrm>
          <a:prstGeom prst="rect">
            <a:avLst/>
          </a:prstGeom>
          <a:noFill/>
          <a:ln>
            <a:noFill/>
          </a:ln>
        </p:spPr>
      </p:pic>
      <p:pic>
        <p:nvPicPr>
          <p:cNvPr id="140" name="Google Shape;140;p26"/>
          <p:cNvPicPr preferRelativeResize="0"/>
          <p:nvPr/>
        </p:nvPicPr>
        <p:blipFill>
          <a:blip r:embed="rId8">
            <a:alphaModFix/>
          </a:blip>
          <a:stretch>
            <a:fillRect/>
          </a:stretch>
        </p:blipFill>
        <p:spPr>
          <a:xfrm>
            <a:off x="7416272" y="3174650"/>
            <a:ext cx="901675" cy="901675"/>
          </a:xfrm>
          <a:prstGeom prst="rect">
            <a:avLst/>
          </a:prstGeom>
          <a:noFill/>
          <a:ln>
            <a:noFill/>
          </a:ln>
        </p:spPr>
      </p:pic>
      <p:pic>
        <p:nvPicPr>
          <p:cNvPr id="141" name="Google Shape;141;p26"/>
          <p:cNvPicPr preferRelativeResize="0"/>
          <p:nvPr/>
        </p:nvPicPr>
        <p:blipFill>
          <a:blip r:embed="rId9">
            <a:alphaModFix/>
          </a:blip>
          <a:stretch>
            <a:fillRect/>
          </a:stretch>
        </p:blipFill>
        <p:spPr>
          <a:xfrm>
            <a:off x="907725" y="1154788"/>
            <a:ext cx="901675" cy="901675"/>
          </a:xfrm>
          <a:prstGeom prst="rect">
            <a:avLst/>
          </a:prstGeom>
          <a:noFill/>
          <a:ln>
            <a:noFill/>
          </a:ln>
        </p:spPr>
      </p:pic>
      <p:pic>
        <p:nvPicPr>
          <p:cNvPr id="142" name="Google Shape;142;p26"/>
          <p:cNvPicPr preferRelativeResize="0"/>
          <p:nvPr/>
        </p:nvPicPr>
        <p:blipFill>
          <a:blip r:embed="rId10">
            <a:alphaModFix/>
          </a:blip>
          <a:stretch>
            <a:fillRect/>
          </a:stretch>
        </p:blipFill>
        <p:spPr>
          <a:xfrm>
            <a:off x="3083287" y="1157613"/>
            <a:ext cx="896025" cy="896025"/>
          </a:xfrm>
          <a:prstGeom prst="rect">
            <a:avLst/>
          </a:prstGeom>
          <a:noFill/>
          <a:ln>
            <a:noFill/>
          </a:ln>
        </p:spPr>
      </p:pic>
      <p:sp>
        <p:nvSpPr>
          <p:cNvPr id="143" name="Google Shape;143;p26"/>
          <p:cNvSpPr/>
          <p:nvPr/>
        </p:nvSpPr>
        <p:spPr>
          <a:xfrm>
            <a:off x="8101025" y="4791195"/>
            <a:ext cx="1044130" cy="357019"/>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11">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4" name="Google Shape;144;p26"/>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145" name="Google Shape;145;p26"/>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6" name="Google Shape;146;p26"/>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2</a:t>
            </a:r>
            <a:endParaRPr b="1" sz="1200">
              <a:solidFill>
                <a:schemeClr val="dk1"/>
              </a:solidFill>
              <a:latin typeface="Poppins"/>
              <a:ea typeface="Poppins"/>
              <a:cs typeface="Poppins"/>
              <a:sym typeface="Poppins"/>
            </a:endParaRPr>
          </a:p>
        </p:txBody>
      </p:sp>
      <p:pic>
        <p:nvPicPr>
          <p:cNvPr id="147" name="Google Shape;147;p26"/>
          <p:cNvPicPr preferRelativeResize="0"/>
          <p:nvPr/>
        </p:nvPicPr>
        <p:blipFill>
          <a:blip r:embed="rId12">
            <a:alphaModFix/>
          </a:blip>
          <a:stretch>
            <a:fillRect/>
          </a:stretch>
        </p:blipFill>
        <p:spPr>
          <a:xfrm>
            <a:off x="3129400" y="3166475"/>
            <a:ext cx="948527" cy="916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ph idx="2" type="pic"/>
          </p:nvPr>
        </p:nvPicPr>
        <p:blipFill rotWithShape="1">
          <a:blip r:embed="rId3">
            <a:alphaModFix/>
          </a:blip>
          <a:srcRect b="25360" l="0" r="0" t="25356"/>
          <a:stretch/>
        </p:blipFill>
        <p:spPr>
          <a:xfrm>
            <a:off x="-11250" y="0"/>
            <a:ext cx="9146676" cy="1717175"/>
          </a:xfrm>
          <a:prstGeom prst="rect">
            <a:avLst/>
          </a:prstGeom>
          <a:solidFill>
            <a:srgbClr val="E5E5E5"/>
          </a:solidFill>
          <a:ln>
            <a:noFill/>
          </a:ln>
        </p:spPr>
      </p:pic>
      <p:sp>
        <p:nvSpPr>
          <p:cNvPr id="153" name="Google Shape;153;p27"/>
          <p:cNvSpPr/>
          <p:nvPr/>
        </p:nvSpPr>
        <p:spPr>
          <a:xfrm>
            <a:off x="0" y="334"/>
            <a:ext cx="4857233" cy="2341365"/>
          </a:xfrm>
          <a:custGeom>
            <a:rect b="b" l="l" r="r" t="t"/>
            <a:pathLst>
              <a:path extrusionOk="0" h="676" w="864">
                <a:moveTo>
                  <a:pt x="864" y="0"/>
                </a:moveTo>
                <a:lnTo>
                  <a:pt x="0" y="0"/>
                </a:lnTo>
                <a:lnTo>
                  <a:pt x="0" y="676"/>
                </a:lnTo>
                <a:lnTo>
                  <a:pt x="184" y="676"/>
                </a:lnTo>
                <a:lnTo>
                  <a:pt x="864"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4" name="Google Shape;154;p27"/>
          <p:cNvSpPr/>
          <p:nvPr/>
        </p:nvSpPr>
        <p:spPr>
          <a:xfrm>
            <a:off x="0" y="334"/>
            <a:ext cx="3901527" cy="2341365"/>
          </a:xfrm>
          <a:custGeom>
            <a:rect b="b" l="l" r="r" t="t"/>
            <a:pathLst>
              <a:path extrusionOk="0" h="676" w="694">
                <a:moveTo>
                  <a:pt x="694" y="0"/>
                </a:moveTo>
                <a:lnTo>
                  <a:pt x="0" y="0"/>
                </a:lnTo>
                <a:lnTo>
                  <a:pt x="0" y="676"/>
                </a:lnTo>
                <a:lnTo>
                  <a:pt x="694"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5" name="Google Shape;155;p27"/>
          <p:cNvSpPr/>
          <p:nvPr/>
        </p:nvSpPr>
        <p:spPr>
          <a:xfrm>
            <a:off x="3412429" y="821197"/>
            <a:ext cx="5734233" cy="1551674"/>
          </a:xfrm>
          <a:custGeom>
            <a:rect b="b" l="l" r="r" t="t"/>
            <a:pathLst>
              <a:path extrusionOk="0" h="448" w="1020">
                <a:moveTo>
                  <a:pt x="17" y="0"/>
                </a:moveTo>
                <a:lnTo>
                  <a:pt x="0" y="18"/>
                </a:lnTo>
                <a:lnTo>
                  <a:pt x="1020" y="448"/>
                </a:lnTo>
                <a:lnTo>
                  <a:pt x="1019" y="380"/>
                </a:lnTo>
                <a:lnTo>
                  <a:pt x="17"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6" name="Google Shape;156;p27"/>
          <p:cNvSpPr/>
          <p:nvPr/>
        </p:nvSpPr>
        <p:spPr>
          <a:xfrm>
            <a:off x="2726570" y="654946"/>
            <a:ext cx="781431" cy="228595"/>
          </a:xfrm>
          <a:custGeom>
            <a:rect b="b" l="l" r="r" t="t"/>
            <a:pathLst>
              <a:path extrusionOk="0" h="66" w="139">
                <a:moveTo>
                  <a:pt x="15" y="0"/>
                </a:moveTo>
                <a:lnTo>
                  <a:pt x="0" y="15"/>
                </a:lnTo>
                <a:lnTo>
                  <a:pt x="122" y="66"/>
                </a:lnTo>
                <a:lnTo>
                  <a:pt x="139" y="48"/>
                </a:lnTo>
                <a:lnTo>
                  <a:pt x="15"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7" name="Google Shape;157;p27"/>
          <p:cNvSpPr/>
          <p:nvPr/>
        </p:nvSpPr>
        <p:spPr>
          <a:xfrm>
            <a:off x="2960" y="334"/>
            <a:ext cx="9144894" cy="2362209"/>
          </a:xfrm>
          <a:custGeom>
            <a:rect b="b" l="l" r="r" t="t"/>
            <a:pathLst>
              <a:path extrusionOk="0" h="10270475" w="24386383">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rgbClr val="06AB9A">
                  <a:alpha val="80000"/>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8" name="Google Shape;158;p27"/>
          <p:cNvSpPr/>
          <p:nvPr/>
        </p:nvSpPr>
        <p:spPr>
          <a:xfrm>
            <a:off x="0" y="334"/>
            <a:ext cx="2810899" cy="706566"/>
          </a:xfrm>
          <a:custGeom>
            <a:rect b="b" l="l" r="r" t="t"/>
            <a:pathLst>
              <a:path extrusionOk="0" h="204" w="500">
                <a:moveTo>
                  <a:pt x="0" y="0"/>
                </a:moveTo>
                <a:lnTo>
                  <a:pt x="485" y="204"/>
                </a:lnTo>
                <a:lnTo>
                  <a:pt x="500" y="189"/>
                </a:lnTo>
                <a:lnTo>
                  <a:pt x="0"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59" name="Google Shape;159;p27"/>
          <p:cNvSpPr/>
          <p:nvPr/>
        </p:nvSpPr>
        <p:spPr>
          <a:xfrm>
            <a:off x="0" y="334"/>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60" name="Google Shape;160;p27"/>
          <p:cNvSpPr/>
          <p:nvPr/>
        </p:nvSpPr>
        <p:spPr>
          <a:xfrm>
            <a:off x="0" y="335"/>
            <a:ext cx="9141043" cy="1302298"/>
          </a:xfrm>
          <a:custGeom>
            <a:rect b="b" l="l" r="r" t="t"/>
            <a:pathLst>
              <a:path extrusionOk="0" h="376" w="1626">
                <a:moveTo>
                  <a:pt x="1626" y="0"/>
                </a:moveTo>
                <a:lnTo>
                  <a:pt x="0" y="0"/>
                </a:lnTo>
                <a:lnTo>
                  <a:pt x="1626" y="376"/>
                </a:lnTo>
                <a:lnTo>
                  <a:pt x="1626" y="0"/>
                </a:lnTo>
                <a:close/>
              </a:path>
            </a:pathLst>
          </a:custGeom>
          <a:gradFill>
            <a:gsLst>
              <a:gs pos="0">
                <a:srgbClr val="06AB9A">
                  <a:alpha val="4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61" name="Google Shape;161;p27"/>
          <p:cNvSpPr/>
          <p:nvPr/>
        </p:nvSpPr>
        <p:spPr>
          <a:xfrm>
            <a:off x="0" y="334"/>
            <a:ext cx="4857233" cy="2341365"/>
          </a:xfrm>
          <a:custGeom>
            <a:rect b="b" l="l" r="r" t="t"/>
            <a:pathLst>
              <a:path extrusionOk="0" h="676" w="864">
                <a:moveTo>
                  <a:pt x="864" y="0"/>
                </a:moveTo>
                <a:lnTo>
                  <a:pt x="0" y="0"/>
                </a:lnTo>
                <a:lnTo>
                  <a:pt x="0" y="676"/>
                </a:lnTo>
                <a:lnTo>
                  <a:pt x="184" y="676"/>
                </a:lnTo>
                <a:lnTo>
                  <a:pt x="864" y="0"/>
                </a:lnTo>
                <a:close/>
              </a:path>
            </a:pathLst>
          </a:custGeom>
          <a:solidFill>
            <a:schemeClr val="lt1">
              <a:alpha val="21960"/>
            </a:schemeClr>
          </a:soli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62" name="Google Shape;162;p27"/>
          <p:cNvSpPr/>
          <p:nvPr/>
        </p:nvSpPr>
        <p:spPr>
          <a:xfrm>
            <a:off x="0" y="334"/>
            <a:ext cx="3901527" cy="2341365"/>
          </a:xfrm>
          <a:custGeom>
            <a:rect b="b" l="l" r="r" t="t"/>
            <a:pathLst>
              <a:path extrusionOk="0" h="676" w="694">
                <a:moveTo>
                  <a:pt x="694" y="0"/>
                </a:moveTo>
                <a:lnTo>
                  <a:pt x="0" y="0"/>
                </a:lnTo>
                <a:lnTo>
                  <a:pt x="0" y="676"/>
                </a:lnTo>
                <a:lnTo>
                  <a:pt x="694" y="0"/>
                </a:lnTo>
                <a:close/>
              </a:path>
            </a:pathLst>
          </a:custGeom>
          <a:solidFill>
            <a:schemeClr val="lt1">
              <a:alpha val="21960"/>
            </a:schemeClr>
          </a:soli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63" name="Google Shape;163;p27"/>
          <p:cNvSpPr txBox="1"/>
          <p:nvPr/>
        </p:nvSpPr>
        <p:spPr>
          <a:xfrm>
            <a:off x="-324329" y="1831687"/>
            <a:ext cx="3459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002060"/>
                </a:solidFill>
                <a:latin typeface="Quattrocento Sans"/>
                <a:ea typeface="Quattrocento Sans"/>
                <a:cs typeface="Quattrocento Sans"/>
                <a:sym typeface="Quattrocento Sans"/>
              </a:rPr>
              <a:t>Introduction</a:t>
            </a:r>
            <a:endParaRPr b="1" sz="2400">
              <a:solidFill>
                <a:srgbClr val="002060"/>
              </a:solidFill>
              <a:latin typeface="Quattrocento Sans"/>
              <a:ea typeface="Quattrocento Sans"/>
              <a:cs typeface="Quattrocento Sans"/>
              <a:sym typeface="Quattrocento Sans"/>
            </a:endParaRPr>
          </a:p>
        </p:txBody>
      </p:sp>
      <p:sp>
        <p:nvSpPr>
          <p:cNvPr id="164" name="Google Shape;164;p27"/>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5" name="Google Shape;165;p27"/>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166" name="Google Shape;166;p27"/>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7" name="Google Shape;167;p27"/>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3</a:t>
            </a:r>
            <a:endParaRPr b="1" sz="1200">
              <a:solidFill>
                <a:schemeClr val="dk1"/>
              </a:solidFill>
              <a:latin typeface="Poppins"/>
              <a:ea typeface="Poppins"/>
              <a:cs typeface="Poppins"/>
              <a:sym typeface="Poppins"/>
            </a:endParaRPr>
          </a:p>
        </p:txBody>
      </p:sp>
      <p:sp>
        <p:nvSpPr>
          <p:cNvPr id="168" name="Google Shape;168;p27"/>
          <p:cNvSpPr txBox="1"/>
          <p:nvPr/>
        </p:nvSpPr>
        <p:spPr>
          <a:xfrm>
            <a:off x="295025" y="2428225"/>
            <a:ext cx="7806000" cy="26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Quattrocento Sans"/>
                <a:ea typeface="Quattrocento Sans"/>
                <a:cs typeface="Quattrocento Sans"/>
                <a:sym typeface="Quattrocento Sans"/>
              </a:rPr>
              <a:t>We aim to compare between two advanced chatbot models, Neural Net using BioBERT and ChatGPT</a:t>
            </a:r>
            <a:endParaRPr sz="1500">
              <a:solidFill>
                <a:schemeClr val="dk1"/>
              </a:solidFill>
              <a:latin typeface="Quattrocento Sans"/>
              <a:ea typeface="Quattrocento Sans"/>
              <a:cs typeface="Quattrocento Sans"/>
              <a:sym typeface="Quattrocento Sans"/>
            </a:endParaRPr>
          </a:p>
          <a:p>
            <a:pPr indent="-323850" lvl="0" marL="457200" rtl="0" algn="l">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we will delve into the problem statement, discussing the importance of conversational chatbots for first aid recommendations and the target application of our project. </a:t>
            </a:r>
            <a:endParaRPr sz="1500">
              <a:solidFill>
                <a:schemeClr val="dk1"/>
              </a:solidFill>
              <a:latin typeface="Quattrocento Sans"/>
              <a:ea typeface="Quattrocento Sans"/>
              <a:cs typeface="Quattrocento Sans"/>
              <a:sym typeface="Quattrocento Sans"/>
            </a:endParaRPr>
          </a:p>
          <a:p>
            <a:pPr indent="-323850" lvl="0" marL="457200" rtl="0" algn="l">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review existing solutions in the field of conversational chatbots, highlighting the pros and cons of popular models.</a:t>
            </a:r>
            <a:endParaRPr sz="1500">
              <a:solidFill>
                <a:schemeClr val="dk1"/>
              </a:solidFill>
              <a:latin typeface="Quattrocento Sans"/>
              <a:ea typeface="Quattrocento Sans"/>
              <a:cs typeface="Quattrocento Sans"/>
              <a:sym typeface="Quattrocento Sans"/>
            </a:endParaRPr>
          </a:p>
          <a:p>
            <a:pPr indent="-323850" lvl="0" marL="457200" rtl="0" algn="l">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provide an overview of our two chatbot models, Neural Net using BioBERT and ChatGPT, detailing their design and features.</a:t>
            </a:r>
            <a:endParaRPr sz="1500">
              <a:solidFill>
                <a:schemeClr val="dk1"/>
              </a:solidFill>
              <a:latin typeface="Quattrocento Sans"/>
              <a:ea typeface="Quattrocento Sans"/>
              <a:cs typeface="Quattrocento Sans"/>
              <a:sym typeface="Quattrocento Sans"/>
            </a:endParaRPr>
          </a:p>
          <a:p>
            <a:pPr indent="-323850" lvl="0" marL="457200" rtl="0" algn="l">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we will present the findings of our comparison, analyzing the accuracy, usability, and coverage of first aid recommendations provided by each chatbot.</a:t>
            </a:r>
            <a:endParaRPr sz="1500">
              <a:solidFill>
                <a:schemeClr val="dk1"/>
              </a:solidFill>
              <a:latin typeface="Quattrocento Sans"/>
              <a:ea typeface="Quattrocento Sans"/>
              <a:cs typeface="Quattrocento Sans"/>
              <a:sym typeface="Quattrocento Sans"/>
            </a:endParaRPr>
          </a:p>
        </p:txBody>
      </p:sp>
      <p:cxnSp>
        <p:nvCxnSpPr>
          <p:cNvPr id="169" name="Google Shape;169;p27"/>
          <p:cNvCxnSpPr/>
          <p:nvPr/>
        </p:nvCxnSpPr>
        <p:spPr>
          <a:xfrm rot="10800000">
            <a:off x="634602" y="2270283"/>
            <a:ext cx="1357200" cy="0"/>
          </a:xfrm>
          <a:prstGeom prst="straightConnector1">
            <a:avLst/>
          </a:prstGeom>
          <a:noFill/>
          <a:ln cap="rnd" cmpd="sng" w="57150">
            <a:solidFill>
              <a:srgbClr val="00206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p:nvPr/>
        </p:nvSpPr>
        <p:spPr>
          <a:xfrm>
            <a:off x="-1925" y="9"/>
            <a:ext cx="4857233" cy="2341365"/>
          </a:xfrm>
          <a:custGeom>
            <a:rect b="b" l="l" r="r" t="t"/>
            <a:pathLst>
              <a:path extrusionOk="0" h="676" w="864">
                <a:moveTo>
                  <a:pt x="864" y="0"/>
                </a:moveTo>
                <a:lnTo>
                  <a:pt x="0" y="0"/>
                </a:lnTo>
                <a:lnTo>
                  <a:pt x="0" y="676"/>
                </a:lnTo>
                <a:lnTo>
                  <a:pt x="184" y="676"/>
                </a:lnTo>
                <a:lnTo>
                  <a:pt x="864"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75" name="Google Shape;175;p28"/>
          <p:cNvSpPr/>
          <p:nvPr/>
        </p:nvSpPr>
        <p:spPr>
          <a:xfrm>
            <a:off x="-1925" y="9"/>
            <a:ext cx="3901527" cy="2341365"/>
          </a:xfrm>
          <a:custGeom>
            <a:rect b="b" l="l" r="r" t="t"/>
            <a:pathLst>
              <a:path extrusionOk="0" h="676" w="694">
                <a:moveTo>
                  <a:pt x="694" y="0"/>
                </a:moveTo>
                <a:lnTo>
                  <a:pt x="0" y="0"/>
                </a:lnTo>
                <a:lnTo>
                  <a:pt x="0" y="676"/>
                </a:lnTo>
                <a:lnTo>
                  <a:pt x="694"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76" name="Google Shape;176;p28"/>
          <p:cNvSpPr/>
          <p:nvPr/>
        </p:nvSpPr>
        <p:spPr>
          <a:xfrm>
            <a:off x="3410504" y="820872"/>
            <a:ext cx="5734233" cy="1551674"/>
          </a:xfrm>
          <a:custGeom>
            <a:rect b="b" l="l" r="r" t="t"/>
            <a:pathLst>
              <a:path extrusionOk="0" h="448" w="1020">
                <a:moveTo>
                  <a:pt x="17" y="0"/>
                </a:moveTo>
                <a:lnTo>
                  <a:pt x="0" y="18"/>
                </a:lnTo>
                <a:lnTo>
                  <a:pt x="1020" y="448"/>
                </a:lnTo>
                <a:lnTo>
                  <a:pt x="1019" y="380"/>
                </a:lnTo>
                <a:lnTo>
                  <a:pt x="17"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77" name="Google Shape;177;p28"/>
          <p:cNvSpPr/>
          <p:nvPr/>
        </p:nvSpPr>
        <p:spPr>
          <a:xfrm>
            <a:off x="2724645" y="654621"/>
            <a:ext cx="781431" cy="228595"/>
          </a:xfrm>
          <a:custGeom>
            <a:rect b="b" l="l" r="r" t="t"/>
            <a:pathLst>
              <a:path extrusionOk="0" h="66" w="139">
                <a:moveTo>
                  <a:pt x="15" y="0"/>
                </a:moveTo>
                <a:lnTo>
                  <a:pt x="0" y="15"/>
                </a:lnTo>
                <a:lnTo>
                  <a:pt x="122" y="66"/>
                </a:lnTo>
                <a:lnTo>
                  <a:pt x="139" y="48"/>
                </a:lnTo>
                <a:lnTo>
                  <a:pt x="15"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78" name="Google Shape;178;p28"/>
          <p:cNvSpPr/>
          <p:nvPr/>
        </p:nvSpPr>
        <p:spPr>
          <a:xfrm>
            <a:off x="1035" y="9"/>
            <a:ext cx="9144894" cy="2362209"/>
          </a:xfrm>
          <a:custGeom>
            <a:rect b="b" l="l" r="r" t="t"/>
            <a:pathLst>
              <a:path extrusionOk="0" h="10270475" w="24386383">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rgbClr val="06AB9A">
                  <a:alpha val="80000"/>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79" name="Google Shape;179;p28"/>
          <p:cNvSpPr/>
          <p:nvPr/>
        </p:nvSpPr>
        <p:spPr>
          <a:xfrm>
            <a:off x="-1925" y="9"/>
            <a:ext cx="2810899" cy="706566"/>
          </a:xfrm>
          <a:custGeom>
            <a:rect b="b" l="l" r="r" t="t"/>
            <a:pathLst>
              <a:path extrusionOk="0" h="204" w="500">
                <a:moveTo>
                  <a:pt x="0" y="0"/>
                </a:moveTo>
                <a:lnTo>
                  <a:pt x="485" y="204"/>
                </a:lnTo>
                <a:lnTo>
                  <a:pt x="500" y="189"/>
                </a:lnTo>
                <a:lnTo>
                  <a:pt x="0" y="0"/>
                </a:lnTo>
              </a:path>
            </a:pathLst>
          </a:custGeom>
          <a:no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80" name="Google Shape;180;p28"/>
          <p:cNvSpPr/>
          <p:nvPr/>
        </p:nvSpPr>
        <p:spPr>
          <a:xfrm>
            <a:off x="-1925" y="9"/>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81" name="Google Shape;181;p28"/>
          <p:cNvSpPr/>
          <p:nvPr/>
        </p:nvSpPr>
        <p:spPr>
          <a:xfrm>
            <a:off x="-1925" y="10"/>
            <a:ext cx="9141043" cy="1302298"/>
          </a:xfrm>
          <a:custGeom>
            <a:rect b="b" l="l" r="r" t="t"/>
            <a:pathLst>
              <a:path extrusionOk="0" h="376" w="1626">
                <a:moveTo>
                  <a:pt x="1626" y="0"/>
                </a:moveTo>
                <a:lnTo>
                  <a:pt x="0" y="0"/>
                </a:lnTo>
                <a:lnTo>
                  <a:pt x="1626" y="376"/>
                </a:lnTo>
                <a:lnTo>
                  <a:pt x="1626" y="0"/>
                </a:lnTo>
                <a:close/>
              </a:path>
            </a:pathLst>
          </a:custGeom>
          <a:gradFill>
            <a:gsLst>
              <a:gs pos="0">
                <a:srgbClr val="06AB9A">
                  <a:alpha val="4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82" name="Google Shape;182;p28"/>
          <p:cNvSpPr/>
          <p:nvPr/>
        </p:nvSpPr>
        <p:spPr>
          <a:xfrm>
            <a:off x="-1925" y="9"/>
            <a:ext cx="4857233" cy="2341365"/>
          </a:xfrm>
          <a:custGeom>
            <a:rect b="b" l="l" r="r" t="t"/>
            <a:pathLst>
              <a:path extrusionOk="0" h="676" w="864">
                <a:moveTo>
                  <a:pt x="864" y="0"/>
                </a:moveTo>
                <a:lnTo>
                  <a:pt x="0" y="0"/>
                </a:lnTo>
                <a:lnTo>
                  <a:pt x="0" y="676"/>
                </a:lnTo>
                <a:lnTo>
                  <a:pt x="184" y="676"/>
                </a:lnTo>
                <a:lnTo>
                  <a:pt x="864" y="0"/>
                </a:lnTo>
                <a:close/>
              </a:path>
            </a:pathLst>
          </a:custGeom>
          <a:solidFill>
            <a:schemeClr val="lt1">
              <a:alpha val="21960"/>
            </a:schemeClr>
          </a:soli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83" name="Google Shape;183;p28"/>
          <p:cNvSpPr/>
          <p:nvPr/>
        </p:nvSpPr>
        <p:spPr>
          <a:xfrm>
            <a:off x="-1925" y="9"/>
            <a:ext cx="3901527" cy="2341365"/>
          </a:xfrm>
          <a:custGeom>
            <a:rect b="b" l="l" r="r" t="t"/>
            <a:pathLst>
              <a:path extrusionOk="0" h="676" w="694">
                <a:moveTo>
                  <a:pt x="694" y="0"/>
                </a:moveTo>
                <a:lnTo>
                  <a:pt x="0" y="0"/>
                </a:lnTo>
                <a:lnTo>
                  <a:pt x="0" y="676"/>
                </a:lnTo>
                <a:lnTo>
                  <a:pt x="694" y="0"/>
                </a:lnTo>
                <a:close/>
              </a:path>
            </a:pathLst>
          </a:custGeom>
          <a:solidFill>
            <a:schemeClr val="lt1">
              <a:alpha val="21960"/>
            </a:schemeClr>
          </a:soli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184" name="Google Shape;184;p28"/>
          <p:cNvSpPr txBox="1"/>
          <p:nvPr/>
        </p:nvSpPr>
        <p:spPr>
          <a:xfrm>
            <a:off x="219183" y="133999"/>
            <a:ext cx="3459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002060"/>
                </a:solidFill>
                <a:latin typeface="Quattrocento Sans"/>
                <a:ea typeface="Quattrocento Sans"/>
                <a:cs typeface="Quattrocento Sans"/>
                <a:sym typeface="Quattrocento Sans"/>
              </a:rPr>
              <a:t>Problem Statement :</a:t>
            </a:r>
            <a:endParaRPr b="1" sz="2400">
              <a:solidFill>
                <a:srgbClr val="002060"/>
              </a:solidFill>
              <a:latin typeface="Quattrocento Sans"/>
              <a:ea typeface="Quattrocento Sans"/>
              <a:cs typeface="Quattrocento Sans"/>
              <a:sym typeface="Quattrocento Sans"/>
            </a:endParaRPr>
          </a:p>
        </p:txBody>
      </p:sp>
      <p:sp>
        <p:nvSpPr>
          <p:cNvPr id="185" name="Google Shape;185;p28"/>
          <p:cNvSpPr/>
          <p:nvPr/>
        </p:nvSpPr>
        <p:spPr>
          <a:xfrm>
            <a:off x="346938" y="1217798"/>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186" name="Google Shape;186;p28"/>
          <p:cNvGrpSpPr/>
          <p:nvPr/>
        </p:nvGrpSpPr>
        <p:grpSpPr>
          <a:xfrm>
            <a:off x="346900" y="780231"/>
            <a:ext cx="4159575" cy="1072869"/>
            <a:chOff x="668078" y="4060208"/>
            <a:chExt cx="5546100" cy="1430492"/>
          </a:xfrm>
        </p:grpSpPr>
        <p:grpSp>
          <p:nvGrpSpPr>
            <p:cNvPr id="187" name="Google Shape;187;p28"/>
            <p:cNvGrpSpPr/>
            <p:nvPr/>
          </p:nvGrpSpPr>
          <p:grpSpPr>
            <a:xfrm>
              <a:off x="699773" y="4060208"/>
              <a:ext cx="790776" cy="855831"/>
              <a:chOff x="699773" y="4060208"/>
              <a:chExt cx="790776" cy="855831"/>
            </a:xfrm>
          </p:grpSpPr>
          <p:sp>
            <p:nvSpPr>
              <p:cNvPr id="188" name="Google Shape;188;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89" name="Google Shape;189;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90" name="Google Shape;190;p28"/>
              <p:cNvSpPr txBox="1"/>
              <p:nvPr/>
            </p:nvSpPr>
            <p:spPr>
              <a:xfrm>
                <a:off x="826490" y="4257280"/>
                <a:ext cx="5373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01</a:t>
                </a:r>
                <a:endParaRPr sz="1100"/>
              </a:p>
            </p:txBody>
          </p:sp>
        </p:grpSp>
        <p:sp>
          <p:nvSpPr>
            <p:cNvPr id="191" name="Google Shape;191;p28"/>
            <p:cNvSpPr txBox="1"/>
            <p:nvPr/>
          </p:nvSpPr>
          <p:spPr>
            <a:xfrm>
              <a:off x="668078" y="4905700"/>
              <a:ext cx="55461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Quattrocento Sans"/>
                  <a:ea typeface="Quattrocento Sans"/>
                  <a:cs typeface="Quattrocento Sans"/>
                  <a:sym typeface="Quattrocento Sans"/>
                </a:rPr>
                <a:t>Access to immediate and accurate medical assistance during emergencies is paramount.</a:t>
              </a:r>
              <a:endParaRPr sz="1200">
                <a:solidFill>
                  <a:srgbClr val="3F3F3F"/>
                </a:solidFill>
                <a:latin typeface="Quattrocento Sans"/>
                <a:ea typeface="Quattrocento Sans"/>
                <a:cs typeface="Quattrocento Sans"/>
                <a:sym typeface="Quattrocento Sans"/>
              </a:endParaRPr>
            </a:p>
          </p:txBody>
        </p:sp>
      </p:grpSp>
      <p:sp>
        <p:nvSpPr>
          <p:cNvPr id="192" name="Google Shape;192;p28"/>
          <p:cNvSpPr/>
          <p:nvPr/>
        </p:nvSpPr>
        <p:spPr>
          <a:xfrm>
            <a:off x="4641013" y="1217510"/>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193" name="Google Shape;193;p28"/>
          <p:cNvGrpSpPr/>
          <p:nvPr/>
        </p:nvGrpSpPr>
        <p:grpSpPr>
          <a:xfrm>
            <a:off x="4640975" y="780231"/>
            <a:ext cx="4159575" cy="1072869"/>
            <a:chOff x="668078" y="4060208"/>
            <a:chExt cx="5546100" cy="1430492"/>
          </a:xfrm>
        </p:grpSpPr>
        <p:grpSp>
          <p:nvGrpSpPr>
            <p:cNvPr id="194" name="Google Shape;194;p28"/>
            <p:cNvGrpSpPr/>
            <p:nvPr/>
          </p:nvGrpSpPr>
          <p:grpSpPr>
            <a:xfrm>
              <a:off x="699773" y="4060208"/>
              <a:ext cx="790776" cy="855831"/>
              <a:chOff x="699773" y="4060208"/>
              <a:chExt cx="790776" cy="855831"/>
            </a:xfrm>
          </p:grpSpPr>
          <p:sp>
            <p:nvSpPr>
              <p:cNvPr id="195" name="Google Shape;195;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96" name="Google Shape;196;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97" name="Google Shape;197;p28"/>
              <p:cNvSpPr txBox="1"/>
              <p:nvPr/>
            </p:nvSpPr>
            <p:spPr>
              <a:xfrm>
                <a:off x="826490" y="4257280"/>
                <a:ext cx="5373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02</a:t>
                </a:r>
                <a:endParaRPr sz="1100"/>
              </a:p>
            </p:txBody>
          </p:sp>
        </p:grpSp>
        <p:sp>
          <p:nvSpPr>
            <p:cNvPr id="198" name="Google Shape;198;p28"/>
            <p:cNvSpPr txBox="1"/>
            <p:nvPr/>
          </p:nvSpPr>
          <p:spPr>
            <a:xfrm>
              <a:off x="668078" y="4905700"/>
              <a:ext cx="55461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Quattrocento Sans"/>
                  <a:ea typeface="Quattrocento Sans"/>
                  <a:cs typeface="Quattrocento Sans"/>
                  <a:sym typeface="Quattrocento Sans"/>
                </a:rPr>
                <a:t>Individuals may not always have access to trained medical professionals in such situations.</a:t>
              </a:r>
              <a:endParaRPr sz="1200">
                <a:solidFill>
                  <a:srgbClr val="3F3F3F"/>
                </a:solidFill>
                <a:latin typeface="Quattrocento Sans"/>
                <a:ea typeface="Quattrocento Sans"/>
                <a:cs typeface="Quattrocento Sans"/>
                <a:sym typeface="Quattrocento Sans"/>
              </a:endParaRPr>
            </a:p>
          </p:txBody>
        </p:sp>
      </p:grpSp>
      <p:sp>
        <p:nvSpPr>
          <p:cNvPr id="199" name="Google Shape;199;p28"/>
          <p:cNvSpPr/>
          <p:nvPr/>
        </p:nvSpPr>
        <p:spPr>
          <a:xfrm>
            <a:off x="346900" y="2631910"/>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200" name="Google Shape;200;p28"/>
          <p:cNvGrpSpPr/>
          <p:nvPr/>
        </p:nvGrpSpPr>
        <p:grpSpPr>
          <a:xfrm>
            <a:off x="346863" y="2197518"/>
            <a:ext cx="4159575" cy="1188819"/>
            <a:chOff x="668078" y="4060208"/>
            <a:chExt cx="5546100" cy="1585092"/>
          </a:xfrm>
        </p:grpSpPr>
        <p:grpSp>
          <p:nvGrpSpPr>
            <p:cNvPr id="201" name="Google Shape;201;p28"/>
            <p:cNvGrpSpPr/>
            <p:nvPr/>
          </p:nvGrpSpPr>
          <p:grpSpPr>
            <a:xfrm>
              <a:off x="699773" y="4060208"/>
              <a:ext cx="790922" cy="855831"/>
              <a:chOff x="699773" y="4060208"/>
              <a:chExt cx="790922" cy="855831"/>
            </a:xfrm>
          </p:grpSpPr>
          <p:sp>
            <p:nvSpPr>
              <p:cNvPr id="202" name="Google Shape;202;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03" name="Google Shape;203;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04" name="Google Shape;204;p28"/>
              <p:cNvSpPr txBox="1"/>
              <p:nvPr/>
            </p:nvSpPr>
            <p:spPr>
              <a:xfrm>
                <a:off x="826495" y="4257267"/>
                <a:ext cx="6642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03</a:t>
                </a:r>
                <a:endParaRPr sz="1100"/>
              </a:p>
            </p:txBody>
          </p:sp>
        </p:grpSp>
        <p:sp>
          <p:nvSpPr>
            <p:cNvPr id="205" name="Google Shape;205;p28"/>
            <p:cNvSpPr txBox="1"/>
            <p:nvPr/>
          </p:nvSpPr>
          <p:spPr>
            <a:xfrm>
              <a:off x="668078" y="4814300"/>
              <a:ext cx="5546100" cy="8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Quattrocento Sans"/>
                  <a:ea typeface="Quattrocento Sans"/>
                  <a:cs typeface="Quattrocento Sans"/>
                  <a:sym typeface="Quattrocento Sans"/>
                </a:rPr>
                <a:t>Our project addresses this challenge by focusing on conversational chatbots tailored for first aid recommendations.</a:t>
              </a:r>
              <a:endParaRPr sz="1200">
                <a:solidFill>
                  <a:srgbClr val="3F3F3F"/>
                </a:solidFill>
                <a:latin typeface="Quattrocento Sans"/>
                <a:ea typeface="Quattrocento Sans"/>
                <a:cs typeface="Quattrocento Sans"/>
                <a:sym typeface="Quattrocento Sans"/>
              </a:endParaRPr>
            </a:p>
          </p:txBody>
        </p:sp>
      </p:grpSp>
      <p:sp>
        <p:nvSpPr>
          <p:cNvPr id="206" name="Google Shape;206;p28"/>
          <p:cNvSpPr/>
          <p:nvPr/>
        </p:nvSpPr>
        <p:spPr>
          <a:xfrm>
            <a:off x="4641013" y="2631523"/>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207" name="Google Shape;207;p28"/>
          <p:cNvGrpSpPr/>
          <p:nvPr/>
        </p:nvGrpSpPr>
        <p:grpSpPr>
          <a:xfrm>
            <a:off x="4640975" y="2193956"/>
            <a:ext cx="4159575" cy="1072869"/>
            <a:chOff x="668078" y="4060208"/>
            <a:chExt cx="5546100" cy="1430492"/>
          </a:xfrm>
        </p:grpSpPr>
        <p:grpSp>
          <p:nvGrpSpPr>
            <p:cNvPr id="208" name="Google Shape;208;p28"/>
            <p:cNvGrpSpPr/>
            <p:nvPr/>
          </p:nvGrpSpPr>
          <p:grpSpPr>
            <a:xfrm>
              <a:off x="699773" y="4060208"/>
              <a:ext cx="790922" cy="855831"/>
              <a:chOff x="699773" y="4060208"/>
              <a:chExt cx="790922" cy="855831"/>
            </a:xfrm>
          </p:grpSpPr>
          <p:sp>
            <p:nvSpPr>
              <p:cNvPr id="209" name="Google Shape;209;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10" name="Google Shape;210;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11" name="Google Shape;211;p28"/>
              <p:cNvSpPr txBox="1"/>
              <p:nvPr/>
            </p:nvSpPr>
            <p:spPr>
              <a:xfrm>
                <a:off x="826495" y="4257267"/>
                <a:ext cx="6642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04</a:t>
                </a:r>
                <a:endParaRPr sz="1100"/>
              </a:p>
            </p:txBody>
          </p:sp>
        </p:grpSp>
        <p:sp>
          <p:nvSpPr>
            <p:cNvPr id="212" name="Google Shape;212;p28"/>
            <p:cNvSpPr txBox="1"/>
            <p:nvPr/>
          </p:nvSpPr>
          <p:spPr>
            <a:xfrm>
              <a:off x="668078" y="4905700"/>
              <a:ext cx="55461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Quattrocento Sans"/>
                  <a:ea typeface="Quattrocento Sans"/>
                  <a:cs typeface="Quattrocento Sans"/>
                  <a:sym typeface="Quattrocento Sans"/>
                </a:rPr>
                <a:t>The goal is to develop chatbots capable of comprehending emergency scenarios and providing precise guidance.</a:t>
              </a:r>
              <a:endParaRPr sz="1200">
                <a:solidFill>
                  <a:srgbClr val="3F3F3F"/>
                </a:solidFill>
                <a:latin typeface="Quattrocento Sans"/>
                <a:ea typeface="Quattrocento Sans"/>
                <a:cs typeface="Quattrocento Sans"/>
                <a:sym typeface="Quattrocento Sans"/>
              </a:endParaRPr>
            </a:p>
          </p:txBody>
        </p:sp>
      </p:grpSp>
      <p:sp>
        <p:nvSpPr>
          <p:cNvPr id="213" name="Google Shape;213;p28"/>
          <p:cNvSpPr/>
          <p:nvPr/>
        </p:nvSpPr>
        <p:spPr>
          <a:xfrm>
            <a:off x="346913" y="4046023"/>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214" name="Google Shape;214;p28"/>
          <p:cNvGrpSpPr/>
          <p:nvPr/>
        </p:nvGrpSpPr>
        <p:grpSpPr>
          <a:xfrm>
            <a:off x="346875" y="3611631"/>
            <a:ext cx="4159575" cy="1188819"/>
            <a:chOff x="668078" y="4060208"/>
            <a:chExt cx="5546100" cy="1585092"/>
          </a:xfrm>
        </p:grpSpPr>
        <p:grpSp>
          <p:nvGrpSpPr>
            <p:cNvPr id="215" name="Google Shape;215;p28"/>
            <p:cNvGrpSpPr/>
            <p:nvPr/>
          </p:nvGrpSpPr>
          <p:grpSpPr>
            <a:xfrm>
              <a:off x="699773" y="4060208"/>
              <a:ext cx="790922" cy="855831"/>
              <a:chOff x="699773" y="4060208"/>
              <a:chExt cx="790922" cy="855831"/>
            </a:xfrm>
          </p:grpSpPr>
          <p:sp>
            <p:nvSpPr>
              <p:cNvPr id="216" name="Google Shape;216;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17" name="Google Shape;217;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18" name="Google Shape;218;p28"/>
              <p:cNvSpPr txBox="1"/>
              <p:nvPr/>
            </p:nvSpPr>
            <p:spPr>
              <a:xfrm>
                <a:off x="826495" y="4257267"/>
                <a:ext cx="6642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05</a:t>
                </a:r>
                <a:endParaRPr sz="1100"/>
              </a:p>
            </p:txBody>
          </p:sp>
        </p:grpSp>
        <p:sp>
          <p:nvSpPr>
            <p:cNvPr id="219" name="Google Shape;219;p28"/>
            <p:cNvSpPr txBox="1"/>
            <p:nvPr/>
          </p:nvSpPr>
          <p:spPr>
            <a:xfrm>
              <a:off x="668078" y="4814300"/>
              <a:ext cx="5546100" cy="8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Quattrocento Sans"/>
                  <a:ea typeface="Quattrocento Sans"/>
                  <a:cs typeface="Quattrocento Sans"/>
                  <a:sym typeface="Quattrocento Sans"/>
                </a:rPr>
                <a:t>Aims to empower individuals to assess situations, identify injuries or symptoms, and administer appropriate first aid measures before professional medical assistance is available.</a:t>
              </a:r>
              <a:endParaRPr sz="1200">
                <a:solidFill>
                  <a:srgbClr val="3F3F3F"/>
                </a:solidFill>
                <a:latin typeface="Quattrocento Sans"/>
                <a:ea typeface="Quattrocento Sans"/>
                <a:cs typeface="Quattrocento Sans"/>
                <a:sym typeface="Quattrocento Sans"/>
              </a:endParaRPr>
            </a:p>
          </p:txBody>
        </p:sp>
      </p:grpSp>
      <p:sp>
        <p:nvSpPr>
          <p:cNvPr id="220" name="Google Shape;220;p28"/>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3">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1" name="Google Shape;221;p28"/>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222" name="Google Shape;222;p28"/>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28"/>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4</a:t>
            </a:r>
            <a:endParaRPr b="1" sz="1200">
              <a:solidFill>
                <a:schemeClr val="dk1"/>
              </a:solidFill>
              <a:latin typeface="Poppins"/>
              <a:ea typeface="Poppins"/>
              <a:cs typeface="Poppins"/>
              <a:sym typeface="Poppins"/>
            </a:endParaRPr>
          </a:p>
        </p:txBody>
      </p:sp>
      <p:sp>
        <p:nvSpPr>
          <p:cNvPr id="224" name="Google Shape;224;p28"/>
          <p:cNvSpPr/>
          <p:nvPr/>
        </p:nvSpPr>
        <p:spPr>
          <a:xfrm>
            <a:off x="4641025" y="4083298"/>
            <a:ext cx="4159500" cy="758400"/>
          </a:xfrm>
          <a:prstGeom prst="roundRect">
            <a:avLst>
              <a:gd fmla="val 10674" name="adj"/>
            </a:avLst>
          </a:prstGeom>
          <a:solidFill>
            <a:schemeClr val="lt1"/>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Quattrocento Sans"/>
              <a:ea typeface="Quattrocento Sans"/>
              <a:cs typeface="Quattrocento Sans"/>
              <a:sym typeface="Quattrocento Sans"/>
            </a:endParaRPr>
          </a:p>
        </p:txBody>
      </p:sp>
      <p:grpSp>
        <p:nvGrpSpPr>
          <p:cNvPr id="225" name="Google Shape;225;p28"/>
          <p:cNvGrpSpPr/>
          <p:nvPr/>
        </p:nvGrpSpPr>
        <p:grpSpPr>
          <a:xfrm>
            <a:off x="4640988" y="3648906"/>
            <a:ext cx="4159575" cy="1188819"/>
            <a:chOff x="668078" y="4060208"/>
            <a:chExt cx="5546100" cy="1585092"/>
          </a:xfrm>
        </p:grpSpPr>
        <p:grpSp>
          <p:nvGrpSpPr>
            <p:cNvPr id="226" name="Google Shape;226;p28"/>
            <p:cNvGrpSpPr/>
            <p:nvPr/>
          </p:nvGrpSpPr>
          <p:grpSpPr>
            <a:xfrm>
              <a:off x="699773" y="4060208"/>
              <a:ext cx="790922" cy="855831"/>
              <a:chOff x="699773" y="4060208"/>
              <a:chExt cx="790922" cy="855831"/>
            </a:xfrm>
          </p:grpSpPr>
          <p:sp>
            <p:nvSpPr>
              <p:cNvPr id="227" name="Google Shape;227;p28"/>
              <p:cNvSpPr/>
              <p:nvPr/>
            </p:nvSpPr>
            <p:spPr>
              <a:xfrm>
                <a:off x="699773" y="4060208"/>
                <a:ext cx="790776" cy="855831"/>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rgbClr val="06AB9A"/>
                  </a:gs>
                  <a:gs pos="100000">
                    <a:srgbClr val="002060"/>
                  </a:gs>
                </a:gsLst>
                <a:lin ang="13500032"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28" name="Google Shape;228;p28"/>
              <p:cNvSpPr/>
              <p:nvPr/>
            </p:nvSpPr>
            <p:spPr>
              <a:xfrm>
                <a:off x="811083" y="4180675"/>
                <a:ext cx="568134" cy="614898"/>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29" name="Google Shape;229;p28"/>
              <p:cNvSpPr txBox="1"/>
              <p:nvPr/>
            </p:nvSpPr>
            <p:spPr>
              <a:xfrm>
                <a:off x="826495" y="4257267"/>
                <a:ext cx="6642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3F3F3F"/>
                    </a:solidFill>
                    <a:latin typeface="Quattrocento Sans"/>
                    <a:ea typeface="Quattrocento Sans"/>
                    <a:cs typeface="Quattrocento Sans"/>
                    <a:sym typeface="Quattrocento Sans"/>
                  </a:rPr>
                  <a:t>06</a:t>
                </a:r>
                <a:endParaRPr sz="1100"/>
              </a:p>
            </p:txBody>
          </p:sp>
        </p:grpSp>
        <p:sp>
          <p:nvSpPr>
            <p:cNvPr id="230" name="Google Shape;230;p28"/>
            <p:cNvSpPr txBox="1"/>
            <p:nvPr/>
          </p:nvSpPr>
          <p:spPr>
            <a:xfrm>
              <a:off x="668078" y="4814300"/>
              <a:ext cx="5546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 sz="1200">
                  <a:solidFill>
                    <a:srgbClr val="3F3F3F"/>
                  </a:solidFill>
                  <a:latin typeface="Quattrocento Sans"/>
                  <a:ea typeface="Quattrocento Sans"/>
                  <a:cs typeface="Quattrocento Sans"/>
                  <a:sym typeface="Quattrocento Sans"/>
                </a:rPr>
                <a:t>The significance of this endeavor lies in bridging the gap between emergency situations and expert medical care, potentially saving lives in critical moments.</a:t>
              </a:r>
              <a:endParaRPr b="1" sz="1200">
                <a:solidFill>
                  <a:srgbClr val="3F3F3F"/>
                </a:solidFill>
                <a:latin typeface="Quattrocento Sans"/>
                <a:ea typeface="Quattrocento Sans"/>
                <a:cs typeface="Quattrocento Sans"/>
                <a:sym typeface="Quattrocento Sans"/>
              </a:endParaRPr>
            </a:p>
          </p:txBody>
        </p:sp>
      </p:grpSp>
      <p:cxnSp>
        <p:nvCxnSpPr>
          <p:cNvPr id="231" name="Google Shape;231;p28"/>
          <p:cNvCxnSpPr/>
          <p:nvPr/>
        </p:nvCxnSpPr>
        <p:spPr>
          <a:xfrm rot="10800000">
            <a:off x="634602" y="572608"/>
            <a:ext cx="1357200" cy="0"/>
          </a:xfrm>
          <a:prstGeom prst="straightConnector1">
            <a:avLst/>
          </a:prstGeom>
          <a:noFill/>
          <a:ln cap="rnd" cmpd="sng" w="57150">
            <a:solidFill>
              <a:srgbClr val="002060"/>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0" l="24383" r="24389" t="0"/>
          <a:stretch/>
        </p:blipFill>
        <p:spPr>
          <a:xfrm>
            <a:off x="5792375" y="0"/>
            <a:ext cx="3354384" cy="5143500"/>
          </a:xfrm>
          <a:custGeom>
            <a:rect b="b" l="l" r="r" t="t"/>
            <a:pathLst>
              <a:path extrusionOk="0" h="6858000" w="6240714">
                <a:moveTo>
                  <a:pt x="2287900" y="0"/>
                </a:moveTo>
                <a:lnTo>
                  <a:pt x="6240714" y="0"/>
                </a:lnTo>
                <a:lnTo>
                  <a:pt x="6240714" y="6858000"/>
                </a:lnTo>
                <a:lnTo>
                  <a:pt x="3493761" y="6858000"/>
                </a:lnTo>
                <a:lnTo>
                  <a:pt x="527234" y="4413945"/>
                </a:lnTo>
                <a:cubicBezTo>
                  <a:pt x="-89897" y="3905504"/>
                  <a:pt x="-178008" y="2993049"/>
                  <a:pt x="330433" y="2375919"/>
                </a:cubicBezTo>
                <a:close/>
              </a:path>
            </a:pathLst>
          </a:custGeom>
          <a:noFill/>
          <a:ln>
            <a:noFill/>
          </a:ln>
        </p:spPr>
      </p:pic>
      <p:sp>
        <p:nvSpPr>
          <p:cNvPr id="238" name="Google Shape;238;p29"/>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9" name="Google Shape;239;p29"/>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240" name="Google Shape;240;p29"/>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 name="Google Shape;241;p29"/>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5</a:t>
            </a:r>
            <a:endParaRPr b="1" sz="1200">
              <a:solidFill>
                <a:schemeClr val="dk1"/>
              </a:solidFill>
              <a:latin typeface="Poppins"/>
              <a:ea typeface="Poppins"/>
              <a:cs typeface="Poppins"/>
              <a:sym typeface="Poppins"/>
            </a:endParaRPr>
          </a:p>
        </p:txBody>
      </p:sp>
      <p:pic>
        <p:nvPicPr>
          <p:cNvPr id="242" name="Google Shape;242;p29"/>
          <p:cNvPicPr preferRelativeResize="0"/>
          <p:nvPr/>
        </p:nvPicPr>
        <p:blipFill>
          <a:blip r:embed="rId5">
            <a:alphaModFix/>
          </a:blip>
          <a:stretch>
            <a:fillRect/>
          </a:stretch>
        </p:blipFill>
        <p:spPr>
          <a:xfrm>
            <a:off x="99661" y="648802"/>
            <a:ext cx="476250" cy="476250"/>
          </a:xfrm>
          <a:prstGeom prst="rect">
            <a:avLst/>
          </a:prstGeom>
          <a:noFill/>
          <a:ln>
            <a:noFill/>
          </a:ln>
        </p:spPr>
      </p:pic>
      <p:sp>
        <p:nvSpPr>
          <p:cNvPr id="243" name="Google Shape;243;p29"/>
          <p:cNvSpPr txBox="1"/>
          <p:nvPr/>
        </p:nvSpPr>
        <p:spPr>
          <a:xfrm>
            <a:off x="99650" y="648800"/>
            <a:ext cx="5692800" cy="44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Quattrocento Sans"/>
                <a:ea typeface="Quattrocento Sans"/>
                <a:cs typeface="Quattrocento Sans"/>
                <a:sym typeface="Quattrocento Sans"/>
              </a:rPr>
              <a:t>	  Seq2Seq Model :</a:t>
            </a:r>
            <a:endParaRPr b="1" sz="18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rPr b="1" lang="en" sz="1800">
                <a:solidFill>
                  <a:schemeClr val="dk1"/>
                </a:solidFill>
                <a:latin typeface="Quattrocento Sans"/>
                <a:ea typeface="Quattrocento Sans"/>
                <a:cs typeface="Quattrocento Sans"/>
                <a:sym typeface="Quattrocento Sans"/>
              </a:rPr>
              <a:t>	</a:t>
            </a:r>
            <a:r>
              <a:rPr lang="en" sz="1300">
                <a:solidFill>
                  <a:schemeClr val="dk1"/>
                </a:solidFill>
                <a:latin typeface="Quattrocento Sans"/>
                <a:ea typeface="Quattrocento Sans"/>
                <a:cs typeface="Quattrocento Sans"/>
                <a:sym typeface="Quattrocento Sans"/>
              </a:rPr>
              <a:t>In the landscape of conversational chatbot solutions, several models have emerged, each with distinct architectures and functionalities. One such model is the Seq2Seq model, which excels in tasks like dialogue generation and text summarization. Its flexibility allows it to handle various conversational tasks effectively. However, these models are susceptible to bias, as they may generate unrealistic responses due to dataset imbalances, and they may struggle with understanding contextual information, leading to irrelevant responses.</a:t>
            </a:r>
            <a:endParaRPr sz="1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 sz="1800">
                <a:solidFill>
                  <a:schemeClr val="dk1"/>
                </a:solidFill>
                <a:latin typeface="Quattrocento Sans"/>
                <a:ea typeface="Quattrocento Sans"/>
                <a:cs typeface="Quattrocento Sans"/>
                <a:sym typeface="Quattrocento Sans"/>
              </a:rPr>
              <a:t>	</a:t>
            </a:r>
            <a:r>
              <a:rPr b="1" lang="en" sz="1800">
                <a:solidFill>
                  <a:schemeClr val="dk1"/>
                </a:solidFill>
                <a:latin typeface="Quattrocento Sans"/>
                <a:ea typeface="Quattrocento Sans"/>
                <a:cs typeface="Quattrocento Sans"/>
                <a:sym typeface="Quattrocento Sans"/>
              </a:rPr>
              <a:t> Transformer-based Model :</a:t>
            </a:r>
            <a:endParaRPr b="1" sz="1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 sz="1800">
                <a:solidFill>
                  <a:schemeClr val="dk1"/>
                </a:solidFill>
                <a:latin typeface="Quattrocento Sans"/>
                <a:ea typeface="Quattrocento Sans"/>
                <a:cs typeface="Quattrocento Sans"/>
                <a:sym typeface="Quattrocento Sans"/>
              </a:rPr>
              <a:t>	</a:t>
            </a:r>
            <a:endParaRPr sz="13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Clr>
                <a:schemeClr val="dk1"/>
              </a:buClr>
              <a:buSzPts val="1100"/>
              <a:buFont typeface="Arial"/>
              <a:buNone/>
            </a:pPr>
            <a:r>
              <a:rPr lang="en" sz="1300">
                <a:solidFill>
                  <a:schemeClr val="dk1"/>
                </a:solidFill>
                <a:latin typeface="Quattrocento Sans"/>
                <a:ea typeface="Quattrocento Sans"/>
                <a:cs typeface="Quattrocento Sans"/>
                <a:sym typeface="Quattrocento Sans"/>
              </a:rPr>
              <a:t>	It's known for its self-attention mechanism that enables parallel processing and scalability. These models can efficiently train on modern hardware, making them suitable for handling large datasets and vocabularies. Nevertheless, Transformer-based models may lack interpretability, making it challenging to understand the underlying reasons behind their generated responses. Moreover, they require substantial data and computational resources for training, which can be a limiting factor in some scenarios.</a:t>
            </a:r>
            <a:endParaRPr sz="13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800">
              <a:solidFill>
                <a:schemeClr val="dk1"/>
              </a:solidFill>
              <a:latin typeface="Quattrocento Sans"/>
              <a:ea typeface="Quattrocento Sans"/>
              <a:cs typeface="Quattrocento Sans"/>
              <a:sym typeface="Quattrocento Sans"/>
            </a:endParaRPr>
          </a:p>
        </p:txBody>
      </p:sp>
      <p:pic>
        <p:nvPicPr>
          <p:cNvPr id="244" name="Google Shape;244;p29"/>
          <p:cNvPicPr preferRelativeResize="0"/>
          <p:nvPr/>
        </p:nvPicPr>
        <p:blipFill>
          <a:blip r:embed="rId5">
            <a:alphaModFix/>
          </a:blip>
          <a:stretch>
            <a:fillRect/>
          </a:stretch>
        </p:blipFill>
        <p:spPr>
          <a:xfrm>
            <a:off x="99661" y="2904277"/>
            <a:ext cx="476250" cy="476250"/>
          </a:xfrm>
          <a:prstGeom prst="rect">
            <a:avLst/>
          </a:prstGeom>
          <a:noFill/>
          <a:ln>
            <a:noFill/>
          </a:ln>
        </p:spPr>
      </p:pic>
      <p:cxnSp>
        <p:nvCxnSpPr>
          <p:cNvPr id="245" name="Google Shape;245;p29"/>
          <p:cNvCxnSpPr/>
          <p:nvPr/>
        </p:nvCxnSpPr>
        <p:spPr>
          <a:xfrm rot="10800000">
            <a:off x="373677" y="597708"/>
            <a:ext cx="1357200" cy="0"/>
          </a:xfrm>
          <a:prstGeom prst="straightConnector1">
            <a:avLst/>
          </a:prstGeom>
          <a:noFill/>
          <a:ln cap="rnd" cmpd="sng" w="57150">
            <a:solidFill>
              <a:srgbClr val="002060"/>
            </a:solidFill>
            <a:prstDash val="solid"/>
            <a:miter lim="800000"/>
            <a:headEnd len="sm" w="sm" type="none"/>
            <a:tailEnd len="sm" w="sm" type="none"/>
          </a:ln>
        </p:spPr>
      </p:cxnSp>
      <p:grpSp>
        <p:nvGrpSpPr>
          <p:cNvPr id="246" name="Google Shape;246;p29"/>
          <p:cNvGrpSpPr/>
          <p:nvPr/>
        </p:nvGrpSpPr>
        <p:grpSpPr>
          <a:xfrm>
            <a:off x="279098" y="110183"/>
            <a:ext cx="4866525" cy="2794094"/>
            <a:chOff x="372131" y="146911"/>
            <a:chExt cx="6488700" cy="3725459"/>
          </a:xfrm>
        </p:grpSpPr>
        <p:sp>
          <p:nvSpPr>
            <p:cNvPr id="247" name="Google Shape;247;p29"/>
            <p:cNvSpPr/>
            <p:nvPr/>
          </p:nvSpPr>
          <p:spPr>
            <a:xfrm rot="5400000">
              <a:off x="643254" y="1762567"/>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8" name="Google Shape;248;p29"/>
            <p:cNvSpPr/>
            <p:nvPr/>
          </p:nvSpPr>
          <p:spPr>
            <a:xfrm rot="5400000">
              <a:off x="643254" y="2737348"/>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49" name="Google Shape;249;p29"/>
            <p:cNvSpPr/>
            <p:nvPr/>
          </p:nvSpPr>
          <p:spPr>
            <a:xfrm rot="5400000">
              <a:off x="643254" y="3766988"/>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50" name="Google Shape;250;p29"/>
            <p:cNvSpPr txBox="1"/>
            <p:nvPr/>
          </p:nvSpPr>
          <p:spPr>
            <a:xfrm>
              <a:off x="372131" y="146911"/>
              <a:ext cx="6488700" cy="585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 sz="2400">
                  <a:solidFill>
                    <a:srgbClr val="002060"/>
                  </a:solidFill>
                  <a:latin typeface="Quattrocento Sans"/>
                  <a:ea typeface="Quattrocento Sans"/>
                  <a:cs typeface="Quattrocento Sans"/>
                  <a:sym typeface="Quattrocento Sans"/>
                </a:rPr>
                <a:t>Existing Solutions</a:t>
              </a:r>
              <a:endParaRPr b="1" sz="2400">
                <a:solidFill>
                  <a:srgbClr val="002060"/>
                </a:solidFill>
                <a:latin typeface="Poppins"/>
                <a:ea typeface="Poppins"/>
                <a:cs typeface="Poppins"/>
                <a:sym typeface="Poppi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0" l="24383" r="24389" t="0"/>
          <a:stretch/>
        </p:blipFill>
        <p:spPr>
          <a:xfrm>
            <a:off x="5792375" y="0"/>
            <a:ext cx="3354384" cy="5143500"/>
          </a:xfrm>
          <a:custGeom>
            <a:rect b="b" l="l" r="r" t="t"/>
            <a:pathLst>
              <a:path extrusionOk="0" h="6858000" w="6240714">
                <a:moveTo>
                  <a:pt x="2287900" y="0"/>
                </a:moveTo>
                <a:lnTo>
                  <a:pt x="6240714" y="0"/>
                </a:lnTo>
                <a:lnTo>
                  <a:pt x="6240714" y="6858000"/>
                </a:lnTo>
                <a:lnTo>
                  <a:pt x="3493761" y="6858000"/>
                </a:lnTo>
                <a:lnTo>
                  <a:pt x="527234" y="4413945"/>
                </a:lnTo>
                <a:cubicBezTo>
                  <a:pt x="-89897" y="3905504"/>
                  <a:pt x="-178008" y="2993049"/>
                  <a:pt x="330433" y="2375919"/>
                </a:cubicBezTo>
                <a:close/>
              </a:path>
            </a:pathLst>
          </a:custGeom>
          <a:noFill/>
          <a:ln>
            <a:noFill/>
          </a:ln>
        </p:spPr>
      </p:pic>
      <p:sp>
        <p:nvSpPr>
          <p:cNvPr id="257" name="Google Shape;257;p30"/>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58" name="Google Shape;258;p30"/>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259" name="Google Shape;259;p30"/>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30"/>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6</a:t>
            </a:r>
            <a:endParaRPr b="1" sz="1200">
              <a:solidFill>
                <a:schemeClr val="dk1"/>
              </a:solidFill>
              <a:latin typeface="Poppins"/>
              <a:ea typeface="Poppins"/>
              <a:cs typeface="Poppins"/>
              <a:sym typeface="Poppins"/>
            </a:endParaRPr>
          </a:p>
        </p:txBody>
      </p:sp>
      <p:grpSp>
        <p:nvGrpSpPr>
          <p:cNvPr id="261" name="Google Shape;261;p30"/>
          <p:cNvGrpSpPr/>
          <p:nvPr/>
        </p:nvGrpSpPr>
        <p:grpSpPr>
          <a:xfrm>
            <a:off x="279098" y="110183"/>
            <a:ext cx="4866525" cy="2794094"/>
            <a:chOff x="372131" y="146911"/>
            <a:chExt cx="6488700" cy="3725459"/>
          </a:xfrm>
        </p:grpSpPr>
        <p:sp>
          <p:nvSpPr>
            <p:cNvPr id="262" name="Google Shape;262;p30"/>
            <p:cNvSpPr/>
            <p:nvPr/>
          </p:nvSpPr>
          <p:spPr>
            <a:xfrm rot="5400000">
              <a:off x="643254" y="1762567"/>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63" name="Google Shape;263;p30"/>
            <p:cNvSpPr/>
            <p:nvPr/>
          </p:nvSpPr>
          <p:spPr>
            <a:xfrm rot="5400000">
              <a:off x="643254" y="2737348"/>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64" name="Google Shape;264;p30"/>
            <p:cNvSpPr/>
            <p:nvPr/>
          </p:nvSpPr>
          <p:spPr>
            <a:xfrm rot="5400000">
              <a:off x="643254" y="3766988"/>
              <a:ext cx="129787" cy="80977"/>
            </a:xfrm>
            <a:custGeom>
              <a:rect b="b" l="l" r="r" t="t"/>
              <a:pathLst>
                <a:path extrusionOk="0" h="207"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265" name="Google Shape;265;p30"/>
            <p:cNvGrpSpPr/>
            <p:nvPr/>
          </p:nvGrpSpPr>
          <p:grpSpPr>
            <a:xfrm>
              <a:off x="372131" y="146911"/>
              <a:ext cx="6488700" cy="585000"/>
              <a:chOff x="459813" y="123481"/>
              <a:chExt cx="6488700" cy="585000"/>
            </a:xfrm>
          </p:grpSpPr>
          <p:sp>
            <p:nvSpPr>
              <p:cNvPr id="266" name="Google Shape;266;p30"/>
              <p:cNvSpPr txBox="1"/>
              <p:nvPr/>
            </p:nvSpPr>
            <p:spPr>
              <a:xfrm>
                <a:off x="459813" y="123481"/>
                <a:ext cx="6488700" cy="585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 sz="2400">
                    <a:solidFill>
                      <a:srgbClr val="002060"/>
                    </a:solidFill>
                    <a:latin typeface="Quattrocento Sans"/>
                    <a:ea typeface="Quattrocento Sans"/>
                    <a:cs typeface="Quattrocento Sans"/>
                    <a:sym typeface="Quattrocento Sans"/>
                  </a:rPr>
                  <a:t>Existing Solutions</a:t>
                </a:r>
                <a:endParaRPr b="1" sz="2400">
                  <a:solidFill>
                    <a:schemeClr val="accent1"/>
                  </a:solidFill>
                  <a:latin typeface="Quattrocento Sans"/>
                  <a:ea typeface="Quattrocento Sans"/>
                  <a:cs typeface="Quattrocento Sans"/>
                  <a:sym typeface="Quattrocento Sans"/>
                </a:endParaRPr>
              </a:p>
            </p:txBody>
          </p:sp>
          <p:cxnSp>
            <p:nvCxnSpPr>
              <p:cNvPr id="267" name="Google Shape;267;p30"/>
              <p:cNvCxnSpPr/>
              <p:nvPr/>
            </p:nvCxnSpPr>
            <p:spPr>
              <a:xfrm rot="10800000">
                <a:off x="673783" y="704643"/>
                <a:ext cx="1809600" cy="0"/>
              </a:xfrm>
              <a:prstGeom prst="straightConnector1">
                <a:avLst/>
              </a:prstGeom>
              <a:noFill/>
              <a:ln cap="rnd" cmpd="sng" w="57150">
                <a:solidFill>
                  <a:srgbClr val="002060"/>
                </a:solidFill>
                <a:prstDash val="solid"/>
                <a:miter lim="800000"/>
                <a:headEnd len="sm" w="sm" type="none"/>
                <a:tailEnd len="sm" w="sm" type="none"/>
              </a:ln>
            </p:spPr>
          </p:cxnSp>
        </p:grpSp>
      </p:grpSp>
      <p:pic>
        <p:nvPicPr>
          <p:cNvPr id="268" name="Google Shape;268;p30"/>
          <p:cNvPicPr preferRelativeResize="0"/>
          <p:nvPr/>
        </p:nvPicPr>
        <p:blipFill>
          <a:blip r:embed="rId5">
            <a:alphaModFix/>
          </a:blip>
          <a:stretch>
            <a:fillRect/>
          </a:stretch>
        </p:blipFill>
        <p:spPr>
          <a:xfrm>
            <a:off x="99661" y="938702"/>
            <a:ext cx="476250" cy="476250"/>
          </a:xfrm>
          <a:prstGeom prst="rect">
            <a:avLst/>
          </a:prstGeom>
          <a:noFill/>
          <a:ln>
            <a:noFill/>
          </a:ln>
        </p:spPr>
      </p:pic>
      <p:sp>
        <p:nvSpPr>
          <p:cNvPr id="269" name="Google Shape;269;p30"/>
          <p:cNvSpPr txBox="1"/>
          <p:nvPr/>
        </p:nvSpPr>
        <p:spPr>
          <a:xfrm>
            <a:off x="99650" y="938700"/>
            <a:ext cx="5692800" cy="253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chemeClr val="dk1"/>
                </a:solidFill>
                <a:latin typeface="Quattrocento Sans"/>
                <a:ea typeface="Quattrocento Sans"/>
                <a:cs typeface="Quattrocento Sans"/>
                <a:sym typeface="Quattrocento Sans"/>
              </a:rPr>
              <a:t>	  </a:t>
            </a:r>
            <a:r>
              <a:rPr b="1" lang="en" sz="1900">
                <a:solidFill>
                  <a:schemeClr val="dk1"/>
                </a:solidFill>
                <a:latin typeface="Quattrocento Sans"/>
                <a:ea typeface="Quattrocento Sans"/>
                <a:cs typeface="Quattrocento Sans"/>
                <a:sym typeface="Quattrocento Sans"/>
              </a:rPr>
              <a:t>LSTM (Long Short-Term Memory) :</a:t>
            </a:r>
            <a:endParaRPr b="1" sz="19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rPr b="1" lang="en" sz="1900">
                <a:solidFill>
                  <a:schemeClr val="dk1"/>
                </a:solidFill>
                <a:latin typeface="Quattrocento Sans"/>
                <a:ea typeface="Quattrocento Sans"/>
                <a:cs typeface="Quattrocento Sans"/>
                <a:sym typeface="Quattrocento Sans"/>
              </a:rPr>
              <a:t>	</a:t>
            </a:r>
            <a:r>
              <a:rPr lang="en">
                <a:solidFill>
                  <a:schemeClr val="dk1"/>
                </a:solidFill>
                <a:latin typeface="Quattrocento Sans"/>
                <a:ea typeface="Quattrocento Sans"/>
                <a:cs typeface="Quattrocento Sans"/>
                <a:sym typeface="Quattrocento Sans"/>
              </a:rPr>
              <a:t>LSTM, or Long Short-Term Memory, is another type of model commonly used in conversational chatbots. LSTMs are well-suited for processing sequences with long-range dependencies and address the vanishing gradient problem encountered in training deep networks. However, they are prone to overfitting when trained on insufficient data and may require extensive training times, particularly on large datasets.</a:t>
            </a:r>
            <a:endParaRPr>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6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rPr b="1" lang="en" sz="1900">
                <a:solidFill>
                  <a:schemeClr val="dk1"/>
                </a:solidFill>
                <a:latin typeface="Quattrocento Sans"/>
                <a:ea typeface="Quattrocento Sans"/>
                <a:cs typeface="Quattrocento Sans"/>
                <a:sym typeface="Quattrocento Sans"/>
              </a:rPr>
              <a:t>	 </a:t>
            </a:r>
            <a:endParaRPr sz="16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b="1" sz="1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3">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275" name="Google Shape;275;p31"/>
          <p:cNvPicPr preferRelativeResize="0"/>
          <p:nvPr>
            <p:ph idx="2" type="pic"/>
          </p:nvPr>
        </p:nvPicPr>
        <p:blipFill rotWithShape="1">
          <a:blip r:embed="rId4">
            <a:alphaModFix/>
          </a:blip>
          <a:srcRect b="0" l="10666" r="10674" t="0"/>
          <a:stretch/>
        </p:blipFill>
        <p:spPr>
          <a:xfrm>
            <a:off x="5522800" y="560625"/>
            <a:ext cx="3690224" cy="4022251"/>
          </a:xfrm>
          <a:prstGeom prst="rect">
            <a:avLst/>
          </a:prstGeom>
          <a:solidFill>
            <a:srgbClr val="F2F2F2"/>
          </a:solidFill>
          <a:ln>
            <a:noFill/>
          </a:ln>
        </p:spPr>
      </p:pic>
      <p:grpSp>
        <p:nvGrpSpPr>
          <p:cNvPr id="276" name="Google Shape;276;p31"/>
          <p:cNvGrpSpPr/>
          <p:nvPr/>
        </p:nvGrpSpPr>
        <p:grpSpPr>
          <a:xfrm>
            <a:off x="4964876" y="2085977"/>
            <a:ext cx="971550" cy="971550"/>
            <a:chOff x="5257801" y="2781302"/>
            <a:chExt cx="1295400" cy="1295400"/>
          </a:xfrm>
        </p:grpSpPr>
        <p:sp>
          <p:nvSpPr>
            <p:cNvPr id="277" name="Google Shape;277;p31"/>
            <p:cNvSpPr/>
            <p:nvPr/>
          </p:nvSpPr>
          <p:spPr>
            <a:xfrm>
              <a:off x="5257801" y="2781302"/>
              <a:ext cx="1295400" cy="1295400"/>
            </a:xfrm>
            <a:prstGeom prst="ellipse">
              <a:avLst/>
            </a:prstGeom>
            <a:solidFill>
              <a:schemeClr val="accent1">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8" name="Google Shape;278;p31"/>
            <p:cNvSpPr/>
            <p:nvPr/>
          </p:nvSpPr>
          <p:spPr>
            <a:xfrm>
              <a:off x="5334574" y="2858075"/>
              <a:ext cx="1141800" cy="1141800"/>
            </a:xfrm>
            <a:prstGeom prst="ellipse">
              <a:avLst/>
            </a:prstGeom>
            <a:solidFill>
              <a:schemeClr val="accent1">
                <a:alpha val="176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31"/>
            <p:cNvSpPr/>
            <p:nvPr/>
          </p:nvSpPr>
          <p:spPr>
            <a:xfrm>
              <a:off x="5421058" y="2944558"/>
              <a:ext cx="969000" cy="969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80" name="Google Shape;280;p31"/>
            <p:cNvPicPr preferRelativeResize="0"/>
            <p:nvPr/>
          </p:nvPicPr>
          <p:blipFill rotWithShape="1">
            <a:blip r:embed="rId5">
              <a:alphaModFix/>
            </a:blip>
            <a:srcRect b="0" l="0" r="0" t="0"/>
            <a:stretch/>
          </p:blipFill>
          <p:spPr>
            <a:xfrm>
              <a:off x="5655472" y="3122784"/>
              <a:ext cx="500059" cy="552696"/>
            </a:xfrm>
            <a:prstGeom prst="rect">
              <a:avLst/>
            </a:prstGeom>
            <a:noFill/>
            <a:ln>
              <a:noFill/>
            </a:ln>
          </p:spPr>
        </p:pic>
      </p:grpSp>
      <p:sp>
        <p:nvSpPr>
          <p:cNvPr id="281" name="Google Shape;281;p31"/>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282" name="Google Shape;282;p31"/>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1"/>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7</a:t>
            </a:r>
            <a:endParaRPr b="1" sz="1200">
              <a:solidFill>
                <a:schemeClr val="dk1"/>
              </a:solidFill>
              <a:latin typeface="Poppins"/>
              <a:ea typeface="Poppins"/>
              <a:cs typeface="Poppins"/>
              <a:sym typeface="Poppins"/>
            </a:endParaRPr>
          </a:p>
        </p:txBody>
      </p:sp>
      <p:grpSp>
        <p:nvGrpSpPr>
          <p:cNvPr id="284" name="Google Shape;284;p31"/>
          <p:cNvGrpSpPr/>
          <p:nvPr/>
        </p:nvGrpSpPr>
        <p:grpSpPr>
          <a:xfrm>
            <a:off x="321470" y="212227"/>
            <a:ext cx="5201261" cy="4582013"/>
            <a:chOff x="428624" y="667044"/>
            <a:chExt cx="4920311" cy="6109350"/>
          </a:xfrm>
        </p:grpSpPr>
        <p:sp>
          <p:nvSpPr>
            <p:cNvPr id="285" name="Google Shape;285;p31"/>
            <p:cNvSpPr txBox="1"/>
            <p:nvPr/>
          </p:nvSpPr>
          <p:spPr>
            <a:xfrm>
              <a:off x="428635" y="667044"/>
              <a:ext cx="49203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rgbClr val="002060"/>
                  </a:solidFill>
                  <a:latin typeface="Quattrocento Sans"/>
                  <a:ea typeface="Quattrocento Sans"/>
                  <a:cs typeface="Quattrocento Sans"/>
                  <a:sym typeface="Quattrocento Sans"/>
                </a:rPr>
                <a:t>ChatBot Overview</a:t>
              </a:r>
              <a:endParaRPr b="1" sz="2400">
                <a:solidFill>
                  <a:srgbClr val="002060"/>
                </a:solidFill>
                <a:latin typeface="Quattrocento Sans"/>
                <a:ea typeface="Quattrocento Sans"/>
                <a:cs typeface="Quattrocento Sans"/>
                <a:sym typeface="Quattrocento Sans"/>
              </a:endParaRPr>
            </a:p>
          </p:txBody>
        </p:sp>
        <p:sp>
          <p:nvSpPr>
            <p:cNvPr id="286" name="Google Shape;286;p31"/>
            <p:cNvSpPr txBox="1"/>
            <p:nvPr/>
          </p:nvSpPr>
          <p:spPr>
            <a:xfrm>
              <a:off x="428624" y="1512294"/>
              <a:ext cx="4671600" cy="526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317500" lvl="0" marL="457200" marR="0" rtl="0" algn="l">
                <a:spcBef>
                  <a:spcPts val="0"/>
                </a:spcBef>
                <a:spcAft>
                  <a:spcPts val="0"/>
                </a:spcAft>
                <a:buClr>
                  <a:srgbClr val="3F3F3F"/>
                </a:buClr>
                <a:buSzPts val="1400"/>
                <a:buFont typeface="Quattrocento Sans"/>
                <a:buChar char="●"/>
              </a:pPr>
              <a:r>
                <a:rPr lang="en">
                  <a:solidFill>
                    <a:srgbClr val="3F3F3F"/>
                  </a:solidFill>
                  <a:latin typeface="Quattrocento Sans"/>
                  <a:ea typeface="Quattrocento Sans"/>
                  <a:cs typeface="Quattrocento Sans"/>
                  <a:sym typeface="Quattrocento Sans"/>
                </a:rPr>
                <a:t>W</a:t>
              </a:r>
              <a:r>
                <a:rPr lang="en">
                  <a:solidFill>
                    <a:srgbClr val="3F3F3F"/>
                  </a:solidFill>
                  <a:latin typeface="Quattrocento Sans"/>
                  <a:ea typeface="Quattrocento Sans"/>
                  <a:cs typeface="Quattrocento Sans"/>
                  <a:sym typeface="Quattrocento Sans"/>
                </a:rPr>
                <a:t>e focus on comparing two powerful conversational chatbots: Neural Net using BioBERT and ChatGPT</a:t>
              </a:r>
              <a:endParaRPr>
                <a:solidFill>
                  <a:srgbClr val="3F3F3F"/>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317500" lvl="0" marL="457200" marR="0" rtl="0" algn="l">
                <a:spcBef>
                  <a:spcPts val="0"/>
                </a:spcBef>
                <a:spcAft>
                  <a:spcPts val="0"/>
                </a:spcAft>
                <a:buClr>
                  <a:srgbClr val="3F3F3F"/>
                </a:buClr>
                <a:buSzPts val="1400"/>
                <a:buFont typeface="Quattrocento Sans"/>
                <a:buChar char="●"/>
              </a:pPr>
              <a:r>
                <a:rPr lang="en">
                  <a:solidFill>
                    <a:srgbClr val="3F3F3F"/>
                  </a:solidFill>
                  <a:latin typeface="Quattrocento Sans"/>
                  <a:ea typeface="Quattrocento Sans"/>
                  <a:cs typeface="Quattrocento Sans"/>
                  <a:sym typeface="Quattrocento Sans"/>
                </a:rPr>
                <a:t>These chatbots are designed to provide first aid recommendations, catering to the critical need for immediate medical assistance in emergency situations.</a:t>
              </a:r>
              <a:endParaRPr>
                <a:solidFill>
                  <a:srgbClr val="3F3F3F"/>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317500" lvl="0" marL="457200" marR="0" rtl="0" algn="l">
                <a:spcBef>
                  <a:spcPts val="0"/>
                </a:spcBef>
                <a:spcAft>
                  <a:spcPts val="0"/>
                </a:spcAft>
                <a:buClr>
                  <a:srgbClr val="3F3F3F"/>
                </a:buClr>
                <a:buSzPts val="1400"/>
                <a:buFont typeface="Quattrocento Sans"/>
                <a:buChar char="●"/>
              </a:pPr>
              <a:r>
                <a:rPr lang="en">
                  <a:solidFill>
                    <a:srgbClr val="3F3F3F"/>
                  </a:solidFill>
                  <a:latin typeface="Quattrocento Sans"/>
                  <a:ea typeface="Quattrocento Sans"/>
                  <a:cs typeface="Quattrocento Sans"/>
                  <a:sym typeface="Quattrocento Sans"/>
                </a:rPr>
                <a:t>Both chatbots serve a crucial role in providing timely and accurate medical guidance</a:t>
              </a:r>
              <a:endParaRPr>
                <a:solidFill>
                  <a:srgbClr val="3F3F3F"/>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317500" lvl="0" marL="457200" marR="0" rtl="0" algn="l">
                <a:spcBef>
                  <a:spcPts val="0"/>
                </a:spcBef>
                <a:spcAft>
                  <a:spcPts val="0"/>
                </a:spcAft>
                <a:buClr>
                  <a:srgbClr val="3F3F3F"/>
                </a:buClr>
                <a:buSzPts val="1400"/>
                <a:buFont typeface="Quattrocento Sans"/>
                <a:buChar char="●"/>
              </a:pPr>
              <a:r>
                <a:rPr lang="en">
                  <a:solidFill>
                    <a:srgbClr val="3F3F3F"/>
                  </a:solidFill>
                  <a:latin typeface="Quattrocento Sans"/>
                  <a:ea typeface="Quattrocento Sans"/>
                  <a:cs typeface="Quattrocento Sans"/>
                  <a:sym typeface="Quattrocento Sans"/>
                </a:rPr>
                <a:t>While Neural Net using BioBERT offers specialized insights tailored to biomedical contexts, ChatGPT excels in its broad conversational capabilities, offering flexibility and versatility in engaging with users. </a:t>
              </a:r>
              <a:endParaRPr>
                <a:solidFill>
                  <a:srgbClr val="3F3F3F"/>
                </a:solidFill>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317500" lvl="0" marL="457200" marR="0" rtl="0" algn="l">
                <a:spcBef>
                  <a:spcPts val="0"/>
                </a:spcBef>
                <a:spcAft>
                  <a:spcPts val="0"/>
                </a:spcAft>
                <a:buClr>
                  <a:srgbClr val="3F3F3F"/>
                </a:buClr>
                <a:buSzPts val="1400"/>
                <a:buFont typeface="Quattrocento Sans"/>
                <a:buChar char="●"/>
              </a:pPr>
              <a:r>
                <a:rPr lang="en">
                  <a:solidFill>
                    <a:srgbClr val="3F3F3F"/>
                  </a:solidFill>
                  <a:latin typeface="Quattrocento Sans"/>
                  <a:ea typeface="Quattrocento Sans"/>
                  <a:cs typeface="Quattrocento Sans"/>
                  <a:sym typeface="Quattrocento Sans"/>
                </a:rPr>
                <a:t>We aim to evaluate their effectiveness and usability in delivering first aid recommendations</a:t>
              </a:r>
              <a:endParaRPr>
                <a:solidFill>
                  <a:srgbClr val="3F3F3F"/>
                </a:solidFill>
                <a:latin typeface="Quattrocento Sans"/>
                <a:ea typeface="Quattrocento Sans"/>
                <a:cs typeface="Quattrocento Sans"/>
                <a:sym typeface="Quattrocento Sans"/>
              </a:endParaRPr>
            </a:p>
          </p:txBody>
        </p:sp>
        <p:cxnSp>
          <p:nvCxnSpPr>
            <p:cNvPr id="287" name="Google Shape;287;p31"/>
            <p:cNvCxnSpPr/>
            <p:nvPr/>
          </p:nvCxnSpPr>
          <p:spPr>
            <a:xfrm rot="10800000">
              <a:off x="603750" y="1252051"/>
              <a:ext cx="1809600" cy="0"/>
            </a:xfrm>
            <a:prstGeom prst="straightConnector1">
              <a:avLst/>
            </a:prstGeom>
            <a:noFill/>
            <a:ln cap="rnd" cmpd="sng" w="57150">
              <a:solidFill>
                <a:srgbClr val="002060"/>
              </a:solidFill>
              <a:prstDash val="solid"/>
              <a:miter lim="800000"/>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2"/>
          <p:cNvGrpSpPr/>
          <p:nvPr/>
        </p:nvGrpSpPr>
        <p:grpSpPr>
          <a:xfrm>
            <a:off x="267532" y="271778"/>
            <a:ext cx="3752550" cy="438757"/>
            <a:chOff x="356710" y="583206"/>
            <a:chExt cx="5003400" cy="585010"/>
          </a:xfrm>
        </p:grpSpPr>
        <p:sp>
          <p:nvSpPr>
            <p:cNvPr id="293" name="Google Shape;293;p32"/>
            <p:cNvSpPr txBox="1"/>
            <p:nvPr/>
          </p:nvSpPr>
          <p:spPr>
            <a:xfrm>
              <a:off x="356710" y="583206"/>
              <a:ext cx="50034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accent1"/>
                  </a:solidFill>
                  <a:latin typeface="Quattrocento Sans"/>
                  <a:ea typeface="Quattrocento Sans"/>
                  <a:cs typeface="Quattrocento Sans"/>
                  <a:sym typeface="Quattrocento Sans"/>
                </a:rPr>
                <a:t>Neural Net using BioBERT</a:t>
              </a:r>
              <a:endParaRPr b="1" sz="2400">
                <a:solidFill>
                  <a:schemeClr val="accent2"/>
                </a:solidFill>
                <a:latin typeface="Quattrocento Sans"/>
                <a:ea typeface="Quattrocento Sans"/>
                <a:cs typeface="Quattrocento Sans"/>
                <a:sym typeface="Quattrocento Sans"/>
              </a:endParaRPr>
            </a:p>
          </p:txBody>
        </p:sp>
        <p:cxnSp>
          <p:nvCxnSpPr>
            <p:cNvPr id="294" name="Google Shape;294;p32"/>
            <p:cNvCxnSpPr/>
            <p:nvPr/>
          </p:nvCxnSpPr>
          <p:spPr>
            <a:xfrm rot="10800000">
              <a:off x="497847" y="1168216"/>
              <a:ext cx="1809600" cy="0"/>
            </a:xfrm>
            <a:prstGeom prst="straightConnector1">
              <a:avLst/>
            </a:prstGeom>
            <a:noFill/>
            <a:ln cap="rnd" cmpd="sng" w="57150">
              <a:solidFill>
                <a:schemeClr val="accent1"/>
              </a:solidFill>
              <a:prstDash val="solid"/>
              <a:miter lim="800000"/>
              <a:headEnd len="sm" w="sm" type="none"/>
              <a:tailEnd len="sm" w="sm" type="none"/>
            </a:ln>
          </p:spPr>
        </p:cxnSp>
      </p:grpSp>
      <p:pic>
        <p:nvPicPr>
          <p:cNvPr id="295" name="Google Shape;295;p32"/>
          <p:cNvPicPr preferRelativeResize="0"/>
          <p:nvPr/>
        </p:nvPicPr>
        <p:blipFill rotWithShape="1">
          <a:blip r:embed="rId3">
            <a:alphaModFix/>
          </a:blip>
          <a:srcRect b="23182" l="0" r="27953" t="22154"/>
          <a:stretch/>
        </p:blipFill>
        <p:spPr>
          <a:xfrm>
            <a:off x="4423825" y="825500"/>
            <a:ext cx="4603475" cy="3492500"/>
          </a:xfrm>
          <a:prstGeom prst="rect">
            <a:avLst/>
          </a:prstGeom>
          <a:noFill/>
          <a:ln>
            <a:noFill/>
          </a:ln>
        </p:spPr>
      </p:pic>
      <p:sp>
        <p:nvSpPr>
          <p:cNvPr id="296" name="Google Shape;296;p32"/>
          <p:cNvSpPr/>
          <p:nvPr/>
        </p:nvSpPr>
        <p:spPr>
          <a:xfrm>
            <a:off x="1035" y="9"/>
            <a:ext cx="9144894" cy="2362209"/>
          </a:xfrm>
          <a:custGeom>
            <a:rect b="b" l="l" r="r" t="t"/>
            <a:pathLst>
              <a:path extrusionOk="0" h="10270475" w="24386383">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rgbClr val="06AB9A">
                  <a:alpha val="80000"/>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297" name="Google Shape;297;p32"/>
          <p:cNvSpPr/>
          <p:nvPr/>
        </p:nvSpPr>
        <p:spPr>
          <a:xfrm>
            <a:off x="-1925" y="9"/>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298" name="Google Shape;298;p32"/>
          <p:cNvSpPr/>
          <p:nvPr/>
        </p:nvSpPr>
        <p:spPr>
          <a:xfrm>
            <a:off x="-1925" y="10"/>
            <a:ext cx="9141043" cy="1302298"/>
          </a:xfrm>
          <a:custGeom>
            <a:rect b="b" l="l" r="r" t="t"/>
            <a:pathLst>
              <a:path extrusionOk="0" h="376" w="1626">
                <a:moveTo>
                  <a:pt x="1626" y="0"/>
                </a:moveTo>
                <a:lnTo>
                  <a:pt x="0" y="0"/>
                </a:lnTo>
                <a:lnTo>
                  <a:pt x="1626" y="376"/>
                </a:lnTo>
                <a:lnTo>
                  <a:pt x="1626" y="0"/>
                </a:lnTo>
                <a:close/>
              </a:path>
            </a:pathLst>
          </a:custGeom>
          <a:gradFill>
            <a:gsLst>
              <a:gs pos="0">
                <a:srgbClr val="06AB9A">
                  <a:alpha val="4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grpSp>
        <p:nvGrpSpPr>
          <p:cNvPr id="299" name="Google Shape;299;p32"/>
          <p:cNvGrpSpPr/>
          <p:nvPr/>
        </p:nvGrpSpPr>
        <p:grpSpPr>
          <a:xfrm>
            <a:off x="267532" y="271778"/>
            <a:ext cx="3752550" cy="438757"/>
            <a:chOff x="356710" y="583206"/>
            <a:chExt cx="5003400" cy="585010"/>
          </a:xfrm>
        </p:grpSpPr>
        <p:sp>
          <p:nvSpPr>
            <p:cNvPr id="300" name="Google Shape;300;p32"/>
            <p:cNvSpPr txBox="1"/>
            <p:nvPr/>
          </p:nvSpPr>
          <p:spPr>
            <a:xfrm>
              <a:off x="356710" y="583206"/>
              <a:ext cx="50034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2400">
                <a:solidFill>
                  <a:srgbClr val="002060"/>
                </a:solidFill>
                <a:latin typeface="Quattrocento Sans"/>
                <a:ea typeface="Quattrocento Sans"/>
                <a:cs typeface="Quattrocento Sans"/>
                <a:sym typeface="Quattrocento Sans"/>
              </a:endParaRPr>
            </a:p>
          </p:txBody>
        </p:sp>
        <p:cxnSp>
          <p:nvCxnSpPr>
            <p:cNvPr id="301" name="Google Shape;301;p32"/>
            <p:cNvCxnSpPr/>
            <p:nvPr/>
          </p:nvCxnSpPr>
          <p:spPr>
            <a:xfrm rot="10800000">
              <a:off x="497847" y="1168216"/>
              <a:ext cx="1809600" cy="0"/>
            </a:xfrm>
            <a:prstGeom prst="straightConnector1">
              <a:avLst/>
            </a:prstGeom>
            <a:noFill/>
            <a:ln cap="rnd" cmpd="sng" w="57150">
              <a:solidFill>
                <a:schemeClr val="accent1"/>
              </a:solidFill>
              <a:prstDash val="solid"/>
              <a:miter lim="800000"/>
              <a:headEnd len="sm" w="sm" type="none"/>
              <a:tailEnd len="sm" w="sm" type="none"/>
            </a:ln>
          </p:spPr>
        </p:cxnSp>
      </p:grpSp>
      <p:pic>
        <p:nvPicPr>
          <p:cNvPr id="302" name="Google Shape;302;p32"/>
          <p:cNvPicPr preferRelativeResize="0"/>
          <p:nvPr/>
        </p:nvPicPr>
        <p:blipFill rotWithShape="1">
          <a:blip r:embed="rId3">
            <a:alphaModFix/>
          </a:blip>
          <a:srcRect b="23182" l="0" r="27953" t="22154"/>
          <a:stretch/>
        </p:blipFill>
        <p:spPr>
          <a:xfrm>
            <a:off x="4423825" y="825500"/>
            <a:ext cx="4603475" cy="3492500"/>
          </a:xfrm>
          <a:prstGeom prst="rect">
            <a:avLst/>
          </a:prstGeom>
          <a:noFill/>
          <a:ln>
            <a:noFill/>
          </a:ln>
        </p:spPr>
      </p:pic>
      <p:sp>
        <p:nvSpPr>
          <p:cNvPr id="303" name="Google Shape;303;p32"/>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4" name="Google Shape;304;p32"/>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305" name="Google Shape;305;p32"/>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32"/>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8</a:t>
            </a:r>
            <a:endParaRPr b="1" sz="1200">
              <a:solidFill>
                <a:schemeClr val="dk1"/>
              </a:solidFill>
              <a:latin typeface="Poppins"/>
              <a:ea typeface="Poppins"/>
              <a:cs typeface="Poppins"/>
              <a:sym typeface="Poppins"/>
            </a:endParaRPr>
          </a:p>
        </p:txBody>
      </p:sp>
      <p:sp>
        <p:nvSpPr>
          <p:cNvPr id="307" name="Google Shape;307;p32"/>
          <p:cNvSpPr txBox="1"/>
          <p:nvPr/>
        </p:nvSpPr>
        <p:spPr>
          <a:xfrm>
            <a:off x="331300" y="1021525"/>
            <a:ext cx="5301000" cy="40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8" name="Google Shape;308;p32"/>
          <p:cNvSpPr txBox="1"/>
          <p:nvPr/>
        </p:nvSpPr>
        <p:spPr>
          <a:xfrm>
            <a:off x="151850" y="989725"/>
            <a:ext cx="59358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3F3F3F"/>
                </a:solidFill>
                <a:latin typeface="Quattrocento Sans"/>
                <a:ea typeface="Quattrocento Sans"/>
                <a:cs typeface="Quattrocento Sans"/>
                <a:sym typeface="Quattrocento Sans"/>
              </a:rPr>
              <a:t>we have developed a chatbot based on Neural Net using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BioBERT, which integrates BioBERT, a specialized version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of BERT (Bidirectional Encoder Representations from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a:solidFill>
                  <a:srgbClr val="3F3F3F"/>
                </a:solidFill>
                <a:latin typeface="Quattrocento Sans"/>
                <a:ea typeface="Quattrocento Sans"/>
                <a:cs typeface="Quattrocento Sans"/>
                <a:sym typeface="Quattrocento Sans"/>
              </a:rPr>
              <a:t>Transformers), with a neural network framework.</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The Neural Net using BioBERT chatbot leverages the BioBERT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model, pre-trained on biomedical text data, to understand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and process medical inquiries effectively.</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0" lvl="0" marL="457200" rtl="0" algn="l">
              <a:spcBef>
                <a:spcPts val="0"/>
              </a:spcBef>
              <a:spcAft>
                <a:spcPts val="0"/>
              </a:spcAft>
              <a:buClr>
                <a:schemeClr val="dk1"/>
              </a:buClr>
              <a:buSzPts val="1100"/>
              <a:buFont typeface="Arial"/>
              <a:buNone/>
            </a:pPr>
            <a:r>
              <a:rPr b="1" lang="en" sz="1500" u="sng">
                <a:solidFill>
                  <a:srgbClr val="3F3F3F"/>
                </a:solidFill>
                <a:latin typeface="Quattrocento Sans"/>
                <a:ea typeface="Quattrocento Sans"/>
                <a:cs typeface="Quattrocento Sans"/>
                <a:sym typeface="Quattrocento Sans"/>
              </a:rPr>
              <a:t>Architecture</a:t>
            </a:r>
            <a:r>
              <a:rPr b="1" lang="en" sz="1500" u="sng">
                <a:solidFill>
                  <a:srgbClr val="3F3F3F"/>
                </a:solidFill>
                <a:latin typeface="Quattrocento Sans"/>
                <a:ea typeface="Quattrocento Sans"/>
                <a:cs typeface="Quattrocento Sans"/>
                <a:sym typeface="Quattrocento Sans"/>
              </a:rPr>
              <a:t>:</a:t>
            </a:r>
            <a:endParaRPr b="1" sz="1500" u="sng">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Input Processing</a:t>
            </a:r>
            <a:endParaRPr>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Intent Classification</a:t>
            </a:r>
            <a:endParaRPr b="1">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Response Generation</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0" lvl="0" marL="457200" rtl="0" algn="l">
              <a:spcBef>
                <a:spcPts val="0"/>
              </a:spcBef>
              <a:spcAft>
                <a:spcPts val="0"/>
              </a:spcAft>
              <a:buNone/>
            </a:pPr>
            <a:r>
              <a:rPr b="1" lang="en" sz="1500" u="sng">
                <a:solidFill>
                  <a:srgbClr val="3F3F3F"/>
                </a:solidFill>
                <a:latin typeface="Quattrocento Sans"/>
                <a:ea typeface="Quattrocento Sans"/>
                <a:cs typeface="Quattrocento Sans"/>
                <a:sym typeface="Quattrocento Sans"/>
              </a:rPr>
              <a:t>Features:</a:t>
            </a:r>
            <a:endParaRPr b="1" sz="1500" u="sng">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BioBERT Integration</a:t>
            </a:r>
            <a:endParaRPr>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Intent-Based Response Generation</a:t>
            </a:r>
            <a:endParaRPr b="1">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User Interface Options</a:t>
            </a:r>
            <a:endParaRPr>
              <a:solidFill>
                <a:srgbClr val="3F3F3F"/>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3"/>
          <p:cNvPicPr preferRelativeResize="0"/>
          <p:nvPr/>
        </p:nvPicPr>
        <p:blipFill rotWithShape="1">
          <a:blip r:embed="rId3">
            <a:alphaModFix/>
          </a:blip>
          <a:srcRect b="7673" l="0" r="0" t="8916"/>
          <a:stretch/>
        </p:blipFill>
        <p:spPr>
          <a:xfrm>
            <a:off x="4797750" y="378650"/>
            <a:ext cx="4228625" cy="4386201"/>
          </a:xfrm>
          <a:prstGeom prst="rect">
            <a:avLst/>
          </a:prstGeom>
          <a:noFill/>
          <a:ln>
            <a:noFill/>
          </a:ln>
        </p:spPr>
      </p:pic>
      <p:sp>
        <p:nvSpPr>
          <p:cNvPr id="314" name="Google Shape;314;p33"/>
          <p:cNvSpPr/>
          <p:nvPr/>
        </p:nvSpPr>
        <p:spPr>
          <a:xfrm>
            <a:off x="1035" y="9"/>
            <a:ext cx="9144894" cy="2362209"/>
          </a:xfrm>
          <a:custGeom>
            <a:rect b="b" l="l" r="r" t="t"/>
            <a:pathLst>
              <a:path extrusionOk="0" h="10270475" w="24386383">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rgbClr val="06AB9A">
                  <a:alpha val="80000"/>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315" name="Google Shape;315;p33"/>
          <p:cNvSpPr/>
          <p:nvPr/>
        </p:nvSpPr>
        <p:spPr>
          <a:xfrm>
            <a:off x="-1925" y="9"/>
            <a:ext cx="9141043" cy="2137017"/>
          </a:xfrm>
          <a:custGeom>
            <a:rect b="b" l="l" r="r" t="t"/>
            <a:pathLst>
              <a:path extrusionOk="0" h="617" w="1626">
                <a:moveTo>
                  <a:pt x="1626" y="617"/>
                </a:moveTo>
                <a:lnTo>
                  <a:pt x="1626" y="0"/>
                </a:lnTo>
                <a:lnTo>
                  <a:pt x="0" y="0"/>
                </a:lnTo>
                <a:lnTo>
                  <a:pt x="1626" y="617"/>
                </a:lnTo>
                <a:close/>
              </a:path>
            </a:pathLst>
          </a:custGeom>
          <a:gradFill>
            <a:gsLst>
              <a:gs pos="0">
                <a:srgbClr val="06AB9A">
                  <a:alpha val="6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316" name="Google Shape;316;p33"/>
          <p:cNvSpPr/>
          <p:nvPr/>
        </p:nvSpPr>
        <p:spPr>
          <a:xfrm>
            <a:off x="-1925" y="10"/>
            <a:ext cx="9141043" cy="1302298"/>
          </a:xfrm>
          <a:custGeom>
            <a:rect b="b" l="l" r="r" t="t"/>
            <a:pathLst>
              <a:path extrusionOk="0" h="376" w="1626">
                <a:moveTo>
                  <a:pt x="1626" y="0"/>
                </a:moveTo>
                <a:lnTo>
                  <a:pt x="0" y="0"/>
                </a:lnTo>
                <a:lnTo>
                  <a:pt x="1626" y="376"/>
                </a:lnTo>
                <a:lnTo>
                  <a:pt x="1626" y="0"/>
                </a:lnTo>
                <a:close/>
              </a:path>
            </a:pathLst>
          </a:custGeom>
          <a:gradFill>
            <a:gsLst>
              <a:gs pos="0">
                <a:srgbClr val="06AB9A">
                  <a:alpha val="49803"/>
                </a:srgbClr>
              </a:gs>
              <a:gs pos="100000">
                <a:srgbClr val="06AB9A">
                  <a:alpha val="0"/>
                </a:srgbClr>
              </a:gs>
            </a:gsLst>
            <a:lin ang="2700006" scaled="0"/>
          </a:gradFill>
          <a:ln>
            <a:noFill/>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grpSp>
        <p:nvGrpSpPr>
          <p:cNvPr id="317" name="Google Shape;317;p33"/>
          <p:cNvGrpSpPr/>
          <p:nvPr/>
        </p:nvGrpSpPr>
        <p:grpSpPr>
          <a:xfrm>
            <a:off x="267532" y="231903"/>
            <a:ext cx="3752550" cy="438750"/>
            <a:chOff x="356710" y="530040"/>
            <a:chExt cx="5003400" cy="585000"/>
          </a:xfrm>
        </p:grpSpPr>
        <p:sp>
          <p:nvSpPr>
            <p:cNvPr id="318" name="Google Shape;318;p33"/>
            <p:cNvSpPr txBox="1"/>
            <p:nvPr/>
          </p:nvSpPr>
          <p:spPr>
            <a:xfrm>
              <a:off x="356710" y="530040"/>
              <a:ext cx="5003400" cy="585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accent1"/>
                  </a:solidFill>
                  <a:latin typeface="Quattrocento Sans"/>
                  <a:ea typeface="Quattrocento Sans"/>
                  <a:cs typeface="Quattrocento Sans"/>
                  <a:sym typeface="Quattrocento Sans"/>
                </a:rPr>
                <a:t>Chat-GPT</a:t>
              </a:r>
              <a:endParaRPr b="1" sz="2400">
                <a:solidFill>
                  <a:schemeClr val="accent2"/>
                </a:solidFill>
                <a:latin typeface="Quattrocento Sans"/>
                <a:ea typeface="Quattrocento Sans"/>
                <a:cs typeface="Quattrocento Sans"/>
                <a:sym typeface="Quattrocento Sans"/>
              </a:endParaRPr>
            </a:p>
          </p:txBody>
        </p:sp>
        <p:cxnSp>
          <p:nvCxnSpPr>
            <p:cNvPr id="319" name="Google Shape;319;p33"/>
            <p:cNvCxnSpPr/>
            <p:nvPr/>
          </p:nvCxnSpPr>
          <p:spPr>
            <a:xfrm flipH="1">
              <a:off x="568433" y="1085902"/>
              <a:ext cx="1399500" cy="6300"/>
            </a:xfrm>
            <a:prstGeom prst="straightConnector1">
              <a:avLst/>
            </a:prstGeom>
            <a:noFill/>
            <a:ln cap="rnd" cmpd="sng" w="57150">
              <a:solidFill>
                <a:schemeClr val="accent1"/>
              </a:solidFill>
              <a:prstDash val="solid"/>
              <a:miter lim="800000"/>
              <a:headEnd len="sm" w="sm" type="none"/>
              <a:tailEnd len="sm" w="sm" type="none"/>
            </a:ln>
          </p:spPr>
        </p:cxnSp>
      </p:grpSp>
      <p:pic>
        <p:nvPicPr>
          <p:cNvPr id="320" name="Google Shape;320;p33"/>
          <p:cNvPicPr preferRelativeResize="0"/>
          <p:nvPr/>
        </p:nvPicPr>
        <p:blipFill rotWithShape="1">
          <a:blip r:embed="rId3">
            <a:alphaModFix/>
          </a:blip>
          <a:srcRect b="7673" l="0" r="0" t="8916"/>
          <a:stretch/>
        </p:blipFill>
        <p:spPr>
          <a:xfrm>
            <a:off x="4797750" y="378650"/>
            <a:ext cx="4228625" cy="4386201"/>
          </a:xfrm>
          <a:prstGeom prst="rect">
            <a:avLst/>
          </a:prstGeom>
          <a:noFill/>
          <a:ln>
            <a:noFill/>
          </a:ln>
        </p:spPr>
      </p:pic>
      <p:sp>
        <p:nvSpPr>
          <p:cNvPr id="321" name="Google Shape;321;p33"/>
          <p:cNvSpPr/>
          <p:nvPr/>
        </p:nvSpPr>
        <p:spPr>
          <a:xfrm>
            <a:off x="8101013" y="4286250"/>
            <a:ext cx="1044130" cy="859267"/>
          </a:xfrm>
          <a:custGeom>
            <a:rect b="b" l="l" r="r" t="t"/>
            <a:pathLst>
              <a:path extrusionOk="0" h="2420471" w="1028700">
                <a:moveTo>
                  <a:pt x="0" y="0"/>
                </a:moveTo>
                <a:lnTo>
                  <a:pt x="1028700" y="0"/>
                </a:lnTo>
                <a:lnTo>
                  <a:pt x="1028700" y="2420471"/>
                </a:lnTo>
                <a:lnTo>
                  <a:pt x="0" y="2420471"/>
                </a:lnTo>
                <a:lnTo>
                  <a:pt x="0" y="0"/>
                </a:lnTo>
                <a:close/>
              </a:path>
            </a:pathLst>
          </a:custGeom>
          <a:blipFill rotWithShape="1">
            <a:blip r:embed="rId4">
              <a:alphaModFix amt="30000"/>
            </a:blip>
            <a:stretch>
              <a:fillRect b="0" l="0" r="0" t="0"/>
            </a:stretch>
          </a:blipFill>
          <a:ln>
            <a:noFill/>
          </a:ln>
          <a:effectLst>
            <a:outerShdw blurRad="50800" sx="1000" rotWithShape="0" algn="tl" dir="2700000" dist="38100" sy="1000">
              <a:schemeClr val="lt1"/>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2" name="Google Shape;322;p33"/>
          <p:cNvSpPr txBox="1"/>
          <p:nvPr/>
        </p:nvSpPr>
        <p:spPr>
          <a:xfrm>
            <a:off x="8127612" y="4877052"/>
            <a:ext cx="668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oppins"/>
                <a:ea typeface="Poppins"/>
                <a:cs typeface="Poppins"/>
                <a:sym typeface="Poppins"/>
              </a:rPr>
              <a:t>PAGE</a:t>
            </a:r>
            <a:endParaRPr sz="1200">
              <a:solidFill>
                <a:schemeClr val="dk1"/>
              </a:solidFill>
              <a:latin typeface="Poppins"/>
              <a:ea typeface="Poppins"/>
              <a:cs typeface="Poppins"/>
              <a:sym typeface="Poppins"/>
            </a:endParaRPr>
          </a:p>
        </p:txBody>
      </p:sp>
      <p:sp>
        <p:nvSpPr>
          <p:cNvPr id="323" name="Google Shape;323;p33"/>
          <p:cNvSpPr/>
          <p:nvPr/>
        </p:nvSpPr>
        <p:spPr>
          <a:xfrm>
            <a:off x="8699114" y="4918313"/>
            <a:ext cx="27000" cy="162000"/>
          </a:xfrm>
          <a:prstGeom prst="rect">
            <a:avLst/>
          </a:prstGeom>
          <a:solidFill>
            <a:srgbClr val="07C5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 name="Google Shape;324;p33"/>
          <p:cNvSpPr/>
          <p:nvPr/>
        </p:nvSpPr>
        <p:spPr>
          <a:xfrm>
            <a:off x="8671245" y="4882272"/>
            <a:ext cx="425400" cy="254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Poppins"/>
                <a:ea typeface="Poppins"/>
                <a:cs typeface="Poppins"/>
                <a:sym typeface="Poppins"/>
              </a:rPr>
              <a:t>9</a:t>
            </a:r>
            <a:endParaRPr b="1" sz="1200">
              <a:solidFill>
                <a:schemeClr val="dk1"/>
              </a:solidFill>
              <a:latin typeface="Poppins"/>
              <a:ea typeface="Poppins"/>
              <a:cs typeface="Poppins"/>
              <a:sym typeface="Poppins"/>
            </a:endParaRPr>
          </a:p>
        </p:txBody>
      </p:sp>
      <p:sp>
        <p:nvSpPr>
          <p:cNvPr id="325" name="Google Shape;325;p33"/>
          <p:cNvSpPr txBox="1"/>
          <p:nvPr/>
        </p:nvSpPr>
        <p:spPr>
          <a:xfrm>
            <a:off x="267525" y="670650"/>
            <a:ext cx="59358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ChatGPT is an advanced conversational AI model that generates human-like text responses, facilitating natural language interactions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across a wide array of applications, from customer service to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educational support. With its ability to understand context and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generate coherent replies, ChatGPT revolutionizes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human-computer communication, offering unparalleled</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 versatility and efficiency.</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we fine-tune ChatGPT to provide precise and contextually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relevant first aid recommendations, catering to the critical </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3F3F3F"/>
                </a:solidFill>
                <a:latin typeface="Quattrocento Sans"/>
                <a:ea typeface="Quattrocento Sans"/>
                <a:cs typeface="Quattrocento Sans"/>
                <a:sym typeface="Quattrocento Sans"/>
              </a:rPr>
              <a:t>need for immediate medical assistance in emergency situations.</a:t>
            </a:r>
            <a:endParaRPr>
              <a:solidFill>
                <a:srgbClr val="3F3F3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3F3F3F"/>
              </a:solidFill>
              <a:latin typeface="Quattrocento Sans"/>
              <a:ea typeface="Quattrocento Sans"/>
              <a:cs typeface="Quattrocento Sans"/>
              <a:sym typeface="Quattrocento Sans"/>
            </a:endParaRPr>
          </a:p>
          <a:p>
            <a:pPr indent="0" lvl="0" marL="457200" rtl="0" algn="l">
              <a:spcBef>
                <a:spcPts val="0"/>
              </a:spcBef>
              <a:spcAft>
                <a:spcPts val="0"/>
              </a:spcAft>
              <a:buNone/>
            </a:pPr>
            <a:r>
              <a:rPr b="1" lang="en" sz="1500" u="sng">
                <a:solidFill>
                  <a:srgbClr val="3F3F3F"/>
                </a:solidFill>
                <a:latin typeface="Quattrocento Sans"/>
                <a:ea typeface="Quattrocento Sans"/>
                <a:cs typeface="Quattrocento Sans"/>
                <a:sym typeface="Quattrocento Sans"/>
              </a:rPr>
              <a:t>Features:</a:t>
            </a:r>
            <a:endParaRPr b="1" sz="1500" u="sng">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GPT Architecture</a:t>
            </a:r>
            <a:endParaRPr>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Fine-Tuning</a:t>
            </a:r>
            <a:endParaRPr b="1">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3F3F3F"/>
              </a:buClr>
              <a:buSzPts val="1400"/>
              <a:buFont typeface="Quattrocento Sans"/>
              <a:buChar char="●"/>
            </a:pPr>
            <a:r>
              <a:rPr b="1" lang="en">
                <a:solidFill>
                  <a:srgbClr val="3F3F3F"/>
                </a:solidFill>
                <a:latin typeface="Quattrocento Sans"/>
                <a:ea typeface="Quattrocento Sans"/>
                <a:cs typeface="Quattrocento Sans"/>
                <a:sym typeface="Quattrocento Sans"/>
              </a:rPr>
              <a:t>User Interface </a:t>
            </a:r>
            <a:endParaRPr>
              <a:solidFill>
                <a:srgbClr val="3F3F3F"/>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